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9" r:id="rId2"/>
    <p:sldId id="260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61" r:id="rId2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00"/>
    <a:srgbClr val="C010A7"/>
    <a:srgbClr val="FFFF8F"/>
    <a:srgbClr val="F593A8"/>
    <a:srgbClr val="800080"/>
    <a:srgbClr val="3E3EFC"/>
    <a:srgbClr val="FFDBFA"/>
    <a:srgbClr val="009999"/>
    <a:srgbClr val="BA6006"/>
    <a:srgbClr val="FFFF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27" autoAdjust="0"/>
    <p:restoredTop sz="99512" autoAdjust="0"/>
  </p:normalViewPr>
  <p:slideViewPr>
    <p:cSldViewPr>
      <p:cViewPr varScale="1">
        <p:scale>
          <a:sx n="109" d="100"/>
          <a:sy n="109" d="100"/>
        </p:scale>
        <p:origin x="677" y="82"/>
      </p:cViewPr>
      <p:guideLst>
        <p:guide orient="horz" pos="1620"/>
        <p:guide pos="2880"/>
      </p:guideLst>
    </p:cSldViewPr>
  </p:slideViewPr>
  <p:notesTextViewPr>
    <p:cViewPr>
      <p:scale>
        <a:sx n="400" d="100"/>
        <a:sy n="4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48555-18CF-40D6-9E4D-8B90BBF072F2}" type="datetimeFigureOut">
              <a:rPr lang="en-US" smtClean="0"/>
              <a:pPr/>
              <a:t>1/23/2024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A6647-7CE1-40E8-B790-00A458F125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7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197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white">
          <a:xfrm>
            <a:off x="0" y="5029200"/>
            <a:ext cx="9144000" cy="1143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647700" y="878542"/>
            <a:ext cx="7820787" cy="3769658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 userDrawn="1"/>
        </p:nvSpPr>
        <p:spPr>
          <a:xfrm>
            <a:off x="4302125" y="673281"/>
            <a:ext cx="457200" cy="450669"/>
          </a:xfrm>
          <a:prstGeom prst="ellipse">
            <a:avLst/>
          </a:prstGeom>
          <a:solidFill>
            <a:schemeClr val="bg1"/>
          </a:solidFill>
          <a:ln w="50800" cap="rnd" cmpd="dbl" algn="ctr">
            <a:solidFill>
              <a:srgbClr val="002060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Rectangle 1"/>
          <p:cNvSpPr>
            <a:spLocks noChangeArrowheads="1"/>
          </p:cNvSpPr>
          <p:nvPr userDrawn="1"/>
        </p:nvSpPr>
        <p:spPr bwMode="white">
          <a:xfrm>
            <a:off x="660400" y="266699"/>
            <a:ext cx="7797800" cy="59531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838200" y="1041087"/>
            <a:ext cx="3921125" cy="3538533"/>
            <a:chOff x="584200" y="1047750"/>
            <a:chExt cx="3682599" cy="3632200"/>
          </a:xfrm>
        </p:grpSpPr>
        <p:sp>
          <p:nvSpPr>
            <p:cNvPr id="9" name="Hexagon 8"/>
            <p:cNvSpPr/>
            <p:nvPr/>
          </p:nvSpPr>
          <p:spPr>
            <a:xfrm>
              <a:off x="609600" y="1047750"/>
              <a:ext cx="1981200" cy="1752600"/>
            </a:xfrm>
            <a:prstGeom prst="hexagon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00206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/>
            <p:cNvSpPr/>
            <p:nvPr/>
          </p:nvSpPr>
          <p:spPr>
            <a:xfrm>
              <a:off x="2285599" y="2007448"/>
              <a:ext cx="1981200" cy="1752600"/>
            </a:xfrm>
            <a:prstGeom prst="hexagon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00206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Hexagon 10"/>
            <p:cNvSpPr/>
            <p:nvPr/>
          </p:nvSpPr>
          <p:spPr>
            <a:xfrm>
              <a:off x="584200" y="2927350"/>
              <a:ext cx="1981200" cy="1752600"/>
            </a:xfrm>
            <a:prstGeom prst="hexagon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002060"/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685800" y="272475"/>
            <a:ext cx="71896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/>
            </a:pPr>
            <a:r>
              <a:rPr lang="en-US" sz="3200" b="1" kern="1200" dirty="0">
                <a:solidFill>
                  <a:srgbClr val="002060"/>
                </a:solidFill>
                <a:latin typeface="Bookman Old Style" pitchFamily="18" charset="0"/>
                <a:ea typeface="+mn-ea"/>
                <a:cs typeface="+mn-cs"/>
              </a:rPr>
              <a:t>7. Diversity in Living Organisms</a:t>
            </a:r>
          </a:p>
        </p:txBody>
      </p:sp>
    </p:spTree>
    <p:extLst>
      <p:ext uri="{BB962C8B-B14F-4D97-AF65-F5344CB8AC3E}">
        <p14:creationId xmlns:p14="http://schemas.microsoft.com/office/powerpoint/2010/main" val="2130544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gif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png"/><Relationship Id="rId7" Type="http://schemas.openxmlformats.org/officeDocument/2006/relationships/image" Target="../media/image40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36.png"/><Relationship Id="rId7" Type="http://schemas.openxmlformats.org/officeDocument/2006/relationships/image" Target="../media/image4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36.png"/><Relationship Id="rId7" Type="http://schemas.openxmlformats.org/officeDocument/2006/relationships/image" Target="../media/image48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52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7" Type="http://schemas.openxmlformats.org/officeDocument/2006/relationships/image" Target="../media/image11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7" Type="http://schemas.openxmlformats.org/officeDocument/2006/relationships/image" Target="../media/image11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gi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10" Type="http://schemas.openxmlformats.org/officeDocument/2006/relationships/image" Target="../media/image29.jpg"/><Relationship Id="rId4" Type="http://schemas.openxmlformats.org/officeDocument/2006/relationships/image" Target="../media/image23.png"/><Relationship Id="rId9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gif"/><Relationship Id="rId4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605790" y="361950"/>
            <a:ext cx="1527810" cy="374571"/>
          </a:xfrm>
          <a:prstGeom prst="roundRect">
            <a:avLst/>
          </a:prstGeom>
          <a:solidFill>
            <a:srgbClr val="009999"/>
          </a:solidFill>
          <a:ln>
            <a:solidFill>
              <a:srgbClr val="FFC0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0000" endA="275" endPos="40000" dist="101600" dir="5400000" sy="-100000" algn="bl" rotWithShape="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i="1" dirty="0">
                <a:solidFill>
                  <a:schemeClr val="bg2">
                    <a:lumMod val="90000"/>
                  </a:schemeClr>
                </a:solidFill>
                <a:latin typeface="Bookman Old Style" panose="02050604050505020204" pitchFamily="18" charset="0"/>
              </a:rPr>
              <a:t>AVES</a:t>
            </a:r>
            <a:endParaRPr lang="en-US" sz="1600" b="1" dirty="0">
              <a:solidFill>
                <a:schemeClr val="bg2">
                  <a:lumMod val="9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7210" y="899526"/>
            <a:ext cx="7974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ookman Old Style" panose="02050604050505020204" pitchFamily="18" charset="0"/>
              </a:rPr>
              <a:t>These are </a:t>
            </a:r>
            <a:r>
              <a:rPr lang="en-US" b="1" i="1" dirty="0">
                <a:latin typeface="Bookman Old Style" panose="02050604050505020204" pitchFamily="18" charset="0"/>
              </a:rPr>
              <a:t>warm-blooded</a:t>
            </a:r>
            <a:r>
              <a:rPr lang="en-US" dirty="0">
                <a:latin typeface="Bookman Old Style" panose="02050604050505020204" pitchFamily="18" charset="0"/>
              </a:rPr>
              <a:t> animals and have a four-chambered heart.</a:t>
            </a:r>
            <a:endParaRPr lang="en-US" b="1" i="1" dirty="0">
              <a:solidFill>
                <a:srgbClr val="00206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676400" y="1176525"/>
            <a:ext cx="20535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Bookman Old Style" panose="02050604050505020204" pitchFamily="18" charset="0"/>
              </a:rPr>
              <a:t>They lay eggs.</a:t>
            </a:r>
            <a:endParaRPr lang="en-US" b="1" i="1" dirty="0">
              <a:solidFill>
                <a:srgbClr val="00206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48639" y="1504950"/>
            <a:ext cx="53435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ookman Old Style" panose="02050604050505020204" pitchFamily="18" charset="0"/>
              </a:rPr>
              <a:t>There is an outside covering of feathers, and two forelimbs are modified for flight.</a:t>
            </a:r>
            <a:endParaRPr lang="en-US" b="1" i="1" dirty="0">
              <a:solidFill>
                <a:srgbClr val="00206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24200" y="2195846"/>
            <a:ext cx="37299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Bookman Old Style" panose="02050604050505020204" pitchFamily="18" charset="0"/>
              </a:rPr>
              <a:t>They breathe through lungs. </a:t>
            </a:r>
            <a:endParaRPr lang="en-US" b="1" i="1" dirty="0">
              <a:solidFill>
                <a:srgbClr val="00206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24200" y="2555120"/>
            <a:ext cx="38138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Bookman Old Style" panose="02050604050505020204" pitchFamily="18" charset="0"/>
              </a:rPr>
              <a:t>All birds fall in this category.</a:t>
            </a:r>
            <a:endParaRPr lang="en-US" b="1" i="1" dirty="0">
              <a:solidFill>
                <a:srgbClr val="002060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9" r="9309"/>
          <a:stretch/>
        </p:blipFill>
        <p:spPr>
          <a:xfrm>
            <a:off x="6739890" y="1222691"/>
            <a:ext cx="1943100" cy="1743075"/>
          </a:xfrm>
          <a:prstGeom prst="round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685800" y="2190750"/>
            <a:ext cx="2293682" cy="1937746"/>
            <a:chOff x="4019146" y="4526280"/>
            <a:chExt cx="2775354" cy="2131521"/>
          </a:xfrm>
        </p:grpSpPr>
        <p:pic>
          <p:nvPicPr>
            <p:cNvPr id="24" name="Picture 2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027" r="19950"/>
            <a:stretch/>
          </p:blipFill>
          <p:spPr bwMode="auto">
            <a:xfrm>
              <a:off x="4019146" y="4526280"/>
              <a:ext cx="2775354" cy="2131521"/>
            </a:xfrm>
            <a:prstGeom prst="rect">
              <a:avLst/>
            </a:prstGeom>
            <a:ln w="12700"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  <a:softEdge rad="12700"/>
            </a:effectLst>
          </p:spPr>
        </p:pic>
        <p:sp>
          <p:nvSpPr>
            <p:cNvPr id="25" name="Rectangle 24"/>
            <p:cNvSpPr/>
            <p:nvPr/>
          </p:nvSpPr>
          <p:spPr>
            <a:xfrm>
              <a:off x="4019146" y="6278880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IN" dirty="0">
                <a:solidFill>
                  <a:srgbClr val="FFFF00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3" r="5611"/>
          <a:stretch/>
        </p:blipFill>
        <p:spPr>
          <a:xfrm>
            <a:off x="668655" y="2114550"/>
            <a:ext cx="2381250" cy="2325469"/>
          </a:xfrm>
          <a:prstGeom prst="roundRect">
            <a:avLst>
              <a:gd name="adj" fmla="val 4379"/>
            </a:avLst>
          </a:prstGeom>
        </p:spPr>
      </p:pic>
      <p:sp>
        <p:nvSpPr>
          <p:cNvPr id="13" name="Rounded Rectangular Callout 12"/>
          <p:cNvSpPr/>
          <p:nvPr/>
        </p:nvSpPr>
        <p:spPr>
          <a:xfrm>
            <a:off x="1832641" y="1361191"/>
            <a:ext cx="3048000" cy="1123454"/>
          </a:xfrm>
          <a:prstGeom prst="wedgeRoundRectCallout">
            <a:avLst>
              <a:gd name="adj1" fmla="val -31727"/>
              <a:gd name="adj2" fmla="val -67254"/>
              <a:gd name="adj3" fmla="val 16667"/>
            </a:avLst>
          </a:prstGeom>
          <a:solidFill>
            <a:srgbClr val="FFFF8F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rgbClr val="C00000"/>
                </a:solidFill>
                <a:latin typeface="Bookman Old Style" panose="02050604050505020204" pitchFamily="18" charset="0"/>
              </a:rPr>
              <a:t>Can not change the temperature of their body according to the environmental temperature </a:t>
            </a:r>
          </a:p>
        </p:txBody>
      </p:sp>
    </p:spTree>
    <p:extLst>
      <p:ext uri="{BB962C8B-B14F-4D97-AF65-F5344CB8AC3E}">
        <p14:creationId xmlns:p14="http://schemas.microsoft.com/office/powerpoint/2010/main" val="40122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8" grpId="0"/>
      <p:bldP spid="31" grpId="0"/>
      <p:bldP spid="7" grpId="0"/>
      <p:bldP spid="13" grpId="0" animBg="1"/>
      <p:bldP spid="13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516731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1000" y="205085"/>
            <a:ext cx="2780729" cy="461665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gradFill>
                  <a:gsLst>
                    <a:gs pos="32000">
                      <a:srgbClr val="9900CC"/>
                    </a:gs>
                    <a:gs pos="84000">
                      <a:srgbClr val="800000"/>
                    </a:gs>
                  </a:gsLst>
                  <a:lin ang="5400000" scaled="0"/>
                </a:gradFill>
                <a:latin typeface="Futura Md BT" pitchFamily="34" charset="0"/>
              </a:rPr>
              <a:t>NOMENCLATURE</a:t>
            </a:r>
          </a:p>
        </p:txBody>
      </p:sp>
      <p:sp>
        <p:nvSpPr>
          <p:cNvPr id="2" name="Rectangle 1"/>
          <p:cNvSpPr/>
          <p:nvPr/>
        </p:nvSpPr>
        <p:spPr>
          <a:xfrm>
            <a:off x="381000" y="666750"/>
            <a:ext cx="8763000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Tw Cen MT" pitchFamily="34" charset="0"/>
              </a:rPr>
              <a:t>We </a:t>
            </a:r>
            <a:r>
              <a:rPr lang="en-US" b="1" dirty="0">
                <a:solidFill>
                  <a:srgbClr val="FF0000"/>
                </a:solidFill>
                <a:latin typeface="Tw Cen MT" pitchFamily="34" charset="0"/>
              </a:rPr>
              <a:t>DO NOT LIST OUT THE WHOLE HIERARCHY OF GROUPS</a:t>
            </a:r>
            <a:r>
              <a:rPr lang="en-US" b="1" dirty="0">
                <a:solidFill>
                  <a:prstClr val="black"/>
                </a:solidFill>
                <a:latin typeface="Tw Cen MT" pitchFamily="34" charset="0"/>
              </a:rPr>
              <a:t> which the species belongs to.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1000" y="4313019"/>
            <a:ext cx="52849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Tw Cen MT" pitchFamily="34" charset="0"/>
              </a:rPr>
              <a:t>Instead, we limit ourselves to writing the </a:t>
            </a:r>
            <a:r>
              <a:rPr lang="en-US" b="1" dirty="0">
                <a:solidFill>
                  <a:srgbClr val="660066"/>
                </a:solidFill>
                <a:latin typeface="Tw Cen MT" pitchFamily="34" charset="0"/>
              </a:rPr>
              <a:t>NAME OF THE </a:t>
            </a:r>
            <a:r>
              <a:rPr lang="en-US" b="1" dirty="0">
                <a:solidFill>
                  <a:srgbClr val="006600"/>
                </a:solidFill>
                <a:latin typeface="Tw Cen MT" pitchFamily="34" charset="0"/>
              </a:rPr>
              <a:t>GENUS</a:t>
            </a:r>
            <a:r>
              <a:rPr lang="en-US" b="1" dirty="0">
                <a:solidFill>
                  <a:srgbClr val="660066"/>
                </a:solidFill>
                <a:latin typeface="Tw Cen MT" pitchFamily="34" charset="0"/>
              </a:rPr>
              <a:t> </a:t>
            </a:r>
            <a:r>
              <a:rPr lang="en-US" b="1" dirty="0">
                <a:latin typeface="Tw Cen MT" pitchFamily="34" charset="0"/>
              </a:rPr>
              <a:t>and</a:t>
            </a:r>
            <a:r>
              <a:rPr lang="en-US" b="1" dirty="0">
                <a:solidFill>
                  <a:srgbClr val="660066"/>
                </a:solidFill>
                <a:latin typeface="Tw Cen MT" pitchFamily="34" charset="0"/>
              </a:rPr>
              <a:t> </a:t>
            </a:r>
            <a:r>
              <a:rPr lang="en-US" b="1" dirty="0">
                <a:solidFill>
                  <a:srgbClr val="006600"/>
                </a:solidFill>
                <a:latin typeface="Tw Cen MT" pitchFamily="34" charset="0"/>
              </a:rPr>
              <a:t>SPECIES</a:t>
            </a:r>
            <a:r>
              <a:rPr lang="en-US" b="1" dirty="0">
                <a:solidFill>
                  <a:prstClr val="black"/>
                </a:solidFill>
                <a:latin typeface="Tw Cen MT" pitchFamily="34" charset="0"/>
              </a:rPr>
              <a:t> of that particular organism.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429000" y="971550"/>
            <a:ext cx="1676400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Tw Cen MT" pitchFamily="34" charset="0"/>
              </a:rPr>
              <a:t>For example :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124200" y="1354495"/>
            <a:ext cx="2286000" cy="369332"/>
          </a:xfrm>
          <a:prstGeom prst="rect">
            <a:avLst/>
          </a:prstGeom>
          <a:gradFill flip="none" rotWithShape="1">
            <a:gsLst>
              <a:gs pos="0">
                <a:srgbClr val="0000FF">
                  <a:tint val="66000"/>
                  <a:satMod val="160000"/>
                </a:srgbClr>
              </a:gs>
              <a:gs pos="50000">
                <a:srgbClr val="0000FF">
                  <a:tint val="44500"/>
                  <a:satMod val="160000"/>
                </a:srgbClr>
              </a:gs>
              <a:gs pos="100000">
                <a:srgbClr val="0000FF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txBody>
          <a:bodyPr wrap="square" anchor="ctr">
            <a:spAutoFit/>
          </a:bodyPr>
          <a:lstStyle/>
          <a:p>
            <a:pPr>
              <a:tabLst>
                <a:tab pos="914400" algn="l"/>
                <a:tab pos="1028700" algn="l"/>
              </a:tabLst>
            </a:pPr>
            <a:r>
              <a:rPr lang="en-US" b="1" dirty="0">
                <a:solidFill>
                  <a:srgbClr val="0000FF"/>
                </a:solidFill>
                <a:latin typeface="Tw Cen MT" pitchFamily="34" charset="0"/>
              </a:rPr>
              <a:t>Kingdom	:	</a:t>
            </a:r>
            <a:r>
              <a:rPr lang="en-US" b="1" dirty="0" err="1">
                <a:solidFill>
                  <a:srgbClr val="0000FF"/>
                </a:solidFill>
                <a:latin typeface="Tw Cen MT" pitchFamily="34" charset="0"/>
              </a:rPr>
              <a:t>Animalia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24200" y="1705881"/>
            <a:ext cx="2286000" cy="369332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txBody>
          <a:bodyPr wrap="square" anchor="ctr">
            <a:spAutoFit/>
          </a:bodyPr>
          <a:lstStyle/>
          <a:p>
            <a:pPr>
              <a:tabLst>
                <a:tab pos="914400" algn="l"/>
              </a:tabLst>
            </a:pPr>
            <a:r>
              <a:rPr lang="en-US" b="1" dirty="0">
                <a:solidFill>
                  <a:prstClr val="black"/>
                </a:solidFill>
                <a:latin typeface="Tw Cen MT" pitchFamily="34" charset="0"/>
              </a:rPr>
              <a:t>Phylum 	: </a:t>
            </a:r>
            <a:r>
              <a:rPr lang="en-US" b="1" dirty="0" err="1">
                <a:solidFill>
                  <a:prstClr val="black"/>
                </a:solidFill>
                <a:latin typeface="Tw Cen MT" pitchFamily="34" charset="0"/>
              </a:rPr>
              <a:t>Chordata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124200" y="2057267"/>
            <a:ext cx="2286000" cy="369332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5400000" scaled="1"/>
            <a:tileRect/>
          </a:gradFill>
        </p:spPr>
        <p:txBody>
          <a:bodyPr wrap="square" anchor="ctr">
            <a:spAutoFit/>
          </a:bodyPr>
          <a:lstStyle/>
          <a:p>
            <a:pPr>
              <a:tabLst>
                <a:tab pos="914400" algn="l"/>
                <a:tab pos="1028700" algn="l"/>
              </a:tabLst>
            </a:pPr>
            <a:r>
              <a:rPr lang="en-US" b="1" dirty="0">
                <a:solidFill>
                  <a:prstClr val="black"/>
                </a:solidFill>
                <a:latin typeface="Tw Cen MT" pitchFamily="34" charset="0"/>
              </a:rPr>
              <a:t>Class 	: Mammalia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124200" y="2408653"/>
            <a:ext cx="2286000" cy="369332"/>
          </a:xfrm>
          <a:prstGeom prst="rect">
            <a:avLst/>
          </a:prstGeom>
          <a:gradFill flip="none" rotWithShape="1">
            <a:gsLst>
              <a:gs pos="0">
                <a:srgbClr val="800000">
                  <a:tint val="66000"/>
                  <a:satMod val="160000"/>
                </a:srgbClr>
              </a:gs>
              <a:gs pos="50000">
                <a:srgbClr val="800000">
                  <a:tint val="44500"/>
                  <a:satMod val="160000"/>
                </a:srgbClr>
              </a:gs>
              <a:gs pos="100000">
                <a:srgbClr val="800000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txBody>
          <a:bodyPr wrap="square" anchor="ctr">
            <a:spAutoFit/>
          </a:bodyPr>
          <a:lstStyle/>
          <a:p>
            <a:pPr>
              <a:tabLst>
                <a:tab pos="914400" algn="l"/>
                <a:tab pos="1028700" algn="l"/>
              </a:tabLst>
            </a:pPr>
            <a:r>
              <a:rPr lang="en-US" b="1" dirty="0">
                <a:solidFill>
                  <a:prstClr val="black"/>
                </a:solidFill>
                <a:latin typeface="Tw Cen MT" pitchFamily="34" charset="0"/>
              </a:rPr>
              <a:t>Order 	: </a:t>
            </a:r>
            <a:r>
              <a:rPr lang="en-US" b="1" dirty="0" err="1">
                <a:solidFill>
                  <a:prstClr val="black"/>
                </a:solidFill>
                <a:latin typeface="Tw Cen MT" pitchFamily="34" charset="0"/>
              </a:rPr>
              <a:t>Carnivora</a:t>
            </a:r>
            <a:endParaRPr lang="en-US" b="1" dirty="0">
              <a:solidFill>
                <a:prstClr val="black"/>
              </a:solidFill>
              <a:latin typeface="Tw Cen MT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24200" y="2760039"/>
            <a:ext cx="2286000" cy="369332"/>
          </a:xfrm>
          <a:prstGeom prst="rect">
            <a:avLst/>
          </a:prstGeom>
          <a:gradFill flip="none" rotWithShape="1">
            <a:gsLst>
              <a:gs pos="0">
                <a:srgbClr val="CC00FF">
                  <a:tint val="66000"/>
                  <a:satMod val="160000"/>
                </a:srgbClr>
              </a:gs>
              <a:gs pos="50000">
                <a:srgbClr val="CC00FF">
                  <a:tint val="44500"/>
                  <a:satMod val="160000"/>
                </a:srgbClr>
              </a:gs>
              <a:gs pos="100000">
                <a:srgbClr val="CC00FF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txBody>
          <a:bodyPr wrap="square" anchor="ctr">
            <a:spAutoFit/>
          </a:bodyPr>
          <a:lstStyle/>
          <a:p>
            <a:pPr>
              <a:tabLst>
                <a:tab pos="914400" algn="l"/>
                <a:tab pos="1028700" algn="l"/>
              </a:tabLst>
            </a:pPr>
            <a:r>
              <a:rPr lang="en-US" b="1" dirty="0">
                <a:solidFill>
                  <a:prstClr val="black"/>
                </a:solidFill>
                <a:latin typeface="Tw Cen MT" pitchFamily="34" charset="0"/>
              </a:rPr>
              <a:t>Family 	: </a:t>
            </a:r>
            <a:r>
              <a:rPr lang="en-US" b="1" dirty="0" err="1">
                <a:solidFill>
                  <a:prstClr val="black"/>
                </a:solidFill>
                <a:latin typeface="Tw Cen MT" pitchFamily="34" charset="0"/>
              </a:rPr>
              <a:t>Felidae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124200" y="3111425"/>
            <a:ext cx="2286000" cy="369332"/>
          </a:xfrm>
          <a:prstGeom prst="rect">
            <a:avLst/>
          </a:prstGeom>
          <a:gradFill flip="none" rotWithShape="1">
            <a:gsLst>
              <a:gs pos="0">
                <a:srgbClr val="666633">
                  <a:shade val="30000"/>
                  <a:satMod val="115000"/>
                </a:srgbClr>
              </a:gs>
              <a:gs pos="50000">
                <a:srgbClr val="666633">
                  <a:shade val="67500"/>
                  <a:satMod val="115000"/>
                </a:srgbClr>
              </a:gs>
              <a:gs pos="100000">
                <a:srgbClr val="666633">
                  <a:shade val="100000"/>
                  <a:satMod val="115000"/>
                </a:srgbClr>
              </a:gs>
            </a:gsLst>
            <a:lin ang="5400000" scaled="1"/>
            <a:tileRect/>
          </a:gradFill>
        </p:spPr>
        <p:txBody>
          <a:bodyPr wrap="square" anchor="ctr">
            <a:spAutoFit/>
          </a:bodyPr>
          <a:lstStyle/>
          <a:p>
            <a:pPr>
              <a:tabLst>
                <a:tab pos="914400" algn="l"/>
                <a:tab pos="1028700" algn="l"/>
              </a:tabLst>
            </a:pPr>
            <a:r>
              <a:rPr lang="en-US" b="1" dirty="0">
                <a:solidFill>
                  <a:srgbClr val="FFFF00"/>
                </a:solidFill>
                <a:latin typeface="Tw Cen MT" pitchFamily="34" charset="0"/>
              </a:rPr>
              <a:t>Genus 	: Panthera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8" r="15639"/>
          <a:stretch/>
        </p:blipFill>
        <p:spPr>
          <a:xfrm>
            <a:off x="152400" y="971550"/>
            <a:ext cx="2784678" cy="339697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3124200" y="3462814"/>
            <a:ext cx="2286000" cy="369332"/>
          </a:xfrm>
          <a:prstGeom prst="rect">
            <a:avLst/>
          </a:prstGeom>
          <a:gradFill flip="none" rotWithShape="1">
            <a:gsLst>
              <a:gs pos="0">
                <a:srgbClr val="FF9999">
                  <a:shade val="30000"/>
                  <a:satMod val="115000"/>
                </a:srgbClr>
              </a:gs>
              <a:gs pos="50000">
                <a:srgbClr val="FF9999">
                  <a:shade val="67500"/>
                  <a:satMod val="115000"/>
                </a:srgbClr>
              </a:gs>
              <a:gs pos="100000">
                <a:srgbClr val="FF9999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txBody>
          <a:bodyPr wrap="square" anchor="ctr">
            <a:spAutoFit/>
          </a:bodyPr>
          <a:lstStyle/>
          <a:p>
            <a:pPr>
              <a:tabLst>
                <a:tab pos="914400" algn="l"/>
                <a:tab pos="1028700" algn="l"/>
              </a:tabLst>
            </a:pPr>
            <a:r>
              <a:rPr lang="en-US" b="1" dirty="0">
                <a:solidFill>
                  <a:prstClr val="black"/>
                </a:solidFill>
                <a:latin typeface="Tw Cen MT" pitchFamily="34" charset="0"/>
              </a:rPr>
              <a:t>Species 	: leo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0" t="1111" r="14225" b="1111"/>
          <a:stretch/>
        </p:blipFill>
        <p:spPr>
          <a:xfrm>
            <a:off x="6108700" y="940443"/>
            <a:ext cx="2870200" cy="4046436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2819400" y="2670035"/>
            <a:ext cx="3429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Tw Cen MT" pitchFamily="34" charset="0"/>
              </a:rPr>
              <a:t>The world over, it has been agreed that </a:t>
            </a:r>
            <a:r>
              <a:rPr lang="en-US" b="1" dirty="0">
                <a:solidFill>
                  <a:srgbClr val="006600"/>
                </a:solidFill>
                <a:latin typeface="Tw Cen MT" pitchFamily="34" charset="0"/>
              </a:rPr>
              <a:t>BOTH THESE NAMES </a:t>
            </a:r>
            <a:r>
              <a:rPr lang="en-US" b="1" dirty="0">
                <a:solidFill>
                  <a:prstClr val="black"/>
                </a:solidFill>
                <a:latin typeface="Tw Cen MT" pitchFamily="34" charset="0"/>
              </a:rPr>
              <a:t>will be used in </a:t>
            </a:r>
            <a:r>
              <a:rPr lang="en-US" b="1" dirty="0">
                <a:solidFill>
                  <a:srgbClr val="CC00FF"/>
                </a:solidFill>
                <a:latin typeface="Tw Cen MT" pitchFamily="34" charset="0"/>
              </a:rPr>
              <a:t>LATIN FORMS</a:t>
            </a:r>
            <a:r>
              <a:rPr lang="en-US" b="1" dirty="0">
                <a:solidFill>
                  <a:prstClr val="black"/>
                </a:solidFill>
                <a:latin typeface="Tw Cen MT" pitchFamily="34" charset="0"/>
              </a:rPr>
              <a:t>. 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00" y="1038742"/>
            <a:ext cx="2654300" cy="265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3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19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69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19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69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19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69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19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69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9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820"/>
                            </p:stCondLst>
                            <p:childTnLst>
                              <p:par>
                                <p:cTn id="51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320"/>
                            </p:stCondLst>
                            <p:childTnLst>
                              <p:par>
                                <p:cTn id="6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018 -0.35062 " pathEditMode="relative" ptsTypes="AA">
                                      <p:cBhvr>
                                        <p:cTn id="6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320"/>
                            </p:stCondLst>
                            <p:childTnLst>
                              <p:par>
                                <p:cTn id="7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017 -0.34815 " pathEditMode="relative" ptsTypes="AA">
                                      <p:cBhvr>
                                        <p:cTn id="7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4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8" grpId="0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20" grpId="0" animBg="1"/>
      <p:bldP spid="20" grpId="1" animBg="1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516731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1000" y="205085"/>
            <a:ext cx="2780729" cy="461665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gradFill>
                  <a:gsLst>
                    <a:gs pos="32000">
                      <a:srgbClr val="9900CC"/>
                    </a:gs>
                    <a:gs pos="84000">
                      <a:srgbClr val="800000"/>
                    </a:gs>
                  </a:gsLst>
                  <a:lin ang="5400000" scaled="0"/>
                </a:gradFill>
                <a:latin typeface="Futura Md BT" pitchFamily="34" charset="0"/>
              </a:rPr>
              <a:t>NOMENCLATURE</a:t>
            </a:r>
          </a:p>
        </p:txBody>
      </p:sp>
      <p:sp>
        <p:nvSpPr>
          <p:cNvPr id="3" name="Rectangle 2"/>
          <p:cNvSpPr/>
          <p:nvPr/>
        </p:nvSpPr>
        <p:spPr>
          <a:xfrm>
            <a:off x="2514600" y="3224792"/>
            <a:ext cx="1961182" cy="400110"/>
          </a:xfrm>
          <a:prstGeom prst="rect">
            <a:avLst/>
          </a:prstGeom>
          <a:noFill/>
          <a:ln w="12700"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lvl="0" algn="ctr">
              <a:tabLst>
                <a:tab pos="1081088" algn="l"/>
              </a:tabLst>
            </a:pPr>
            <a:r>
              <a:rPr lang="en-US" sz="2000" b="1" dirty="0">
                <a:latin typeface="Comic Sans MS" pitchFamily="66" charset="0"/>
              </a:rPr>
              <a:t>For example</a:t>
            </a:r>
            <a:endParaRPr lang="en-US" sz="2400" b="1" dirty="0">
              <a:solidFill>
                <a:srgbClr val="660033"/>
              </a:solidFill>
              <a:latin typeface="Comic Sans MS" pitchFamily="66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413000" y="2409491"/>
            <a:ext cx="4477831" cy="783193"/>
          </a:xfrm>
          <a:prstGeom prst="roundRect">
            <a:avLst/>
          </a:prstGeom>
          <a:solidFill>
            <a:srgbClr val="FFFFCC"/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tabLst>
                <a:tab pos="2576513" algn="l"/>
              </a:tabLst>
            </a:pPr>
            <a:r>
              <a:rPr lang="en-US" sz="2000" b="1" dirty="0">
                <a:latin typeface="Comic Sans MS" pitchFamily="66" charset="0"/>
              </a:rPr>
              <a:t>The </a:t>
            </a:r>
            <a:r>
              <a:rPr lang="en-US" sz="2000" b="1" dirty="0">
                <a:solidFill>
                  <a:srgbClr val="FF0000"/>
                </a:solidFill>
                <a:latin typeface="Comic Sans MS" pitchFamily="66" charset="0"/>
              </a:rPr>
              <a:t>NAME OF THE GENUS </a:t>
            </a:r>
            <a:r>
              <a:rPr lang="en-US" sz="2000" b="1" dirty="0">
                <a:latin typeface="Comic Sans MS" pitchFamily="66" charset="0"/>
              </a:rPr>
              <a:t>begins with a </a:t>
            </a:r>
            <a:r>
              <a:rPr lang="en-US" sz="2000" b="1" dirty="0">
                <a:solidFill>
                  <a:srgbClr val="FF0000"/>
                </a:solidFill>
                <a:latin typeface="Comic Sans MS" pitchFamily="66" charset="0"/>
              </a:rPr>
              <a:t>CAPITAL LETTER</a:t>
            </a:r>
            <a:r>
              <a:rPr lang="en-US" sz="2000" b="1" dirty="0">
                <a:latin typeface="Comic Sans MS" pitchFamily="66" charset="0"/>
              </a:rPr>
              <a:t>. </a:t>
            </a:r>
          </a:p>
        </p:txBody>
      </p:sp>
      <p:pic>
        <p:nvPicPr>
          <p:cNvPr id="5" name="Picture 6" descr="D:\d drive\MJ WORK\Pooja mam (physics)\Rashi mam\Refraction of light at plane surfaces\Ch_4 - Refraction of light at plane surfaces\RAW\teacher_im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82" y="2284767"/>
            <a:ext cx="2385518" cy="294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021080" y="666601"/>
            <a:ext cx="7848600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000" b="1" dirty="0">
                <a:latin typeface="Tw Cen MT" pitchFamily="34" charset="0"/>
              </a:rPr>
              <a:t>Certain </a:t>
            </a:r>
            <a:r>
              <a:rPr lang="en-US" sz="2000" b="1" dirty="0">
                <a:solidFill>
                  <a:srgbClr val="005800"/>
                </a:solidFill>
                <a:latin typeface="Tw Cen MT" pitchFamily="34" charset="0"/>
              </a:rPr>
              <a:t>CONVENTIONS </a:t>
            </a:r>
            <a:r>
              <a:rPr lang="en-US" sz="2000" b="1" dirty="0">
                <a:latin typeface="Tw Cen MT" pitchFamily="34" charset="0"/>
              </a:rPr>
              <a:t>are followed while writing the scientific names :</a:t>
            </a:r>
            <a:endParaRPr lang="en-US" sz="2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9" t="7037" r="4964" b="2469"/>
          <a:stretch/>
        </p:blipFill>
        <p:spPr>
          <a:xfrm>
            <a:off x="416013" y="666750"/>
            <a:ext cx="1026078" cy="1136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662" y="1045831"/>
            <a:ext cx="1732322" cy="1317054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933" y="1050594"/>
            <a:ext cx="1735947" cy="1307529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7" r="2737"/>
          <a:stretch/>
        </p:blipFill>
        <p:spPr>
          <a:xfrm>
            <a:off x="1447800" y="1053867"/>
            <a:ext cx="1817644" cy="1300982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392" y="1054738"/>
            <a:ext cx="1732322" cy="1299241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sp>
        <p:nvSpPr>
          <p:cNvPr id="13" name="Horizontal Scroll 12"/>
          <p:cNvSpPr/>
          <p:nvPr/>
        </p:nvSpPr>
        <p:spPr>
          <a:xfrm>
            <a:off x="4493825" y="4229823"/>
            <a:ext cx="1829812" cy="531674"/>
          </a:xfrm>
          <a:prstGeom prst="horizontalScroll">
            <a:avLst/>
          </a:prstGeom>
          <a:solidFill>
            <a:srgbClr val="FFCCFF"/>
          </a:solidFill>
          <a:ln w="12700">
            <a:solidFill>
              <a:srgbClr val="660033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lvl="0" algn="ctr">
              <a:tabLst>
                <a:tab pos="1081088" algn="l"/>
              </a:tabLst>
            </a:pPr>
            <a:r>
              <a:rPr lang="en-US" sz="2000" b="1" dirty="0" err="1">
                <a:solidFill>
                  <a:srgbClr val="FF0000"/>
                </a:solidFill>
                <a:latin typeface="Comic Sans MS" pitchFamily="66" charset="0"/>
              </a:rPr>
              <a:t>P</a:t>
            </a:r>
            <a:r>
              <a:rPr lang="en-US" sz="2000" b="1" dirty="0" err="1">
                <a:latin typeface="Comic Sans MS" pitchFamily="66" charset="0"/>
              </a:rPr>
              <a:t>unica</a:t>
            </a:r>
            <a:r>
              <a:rPr lang="en-US" sz="2000" b="1" dirty="0">
                <a:latin typeface="Comic Sans MS" pitchFamily="66" charset="0"/>
              </a:rPr>
              <a:t> </a:t>
            </a:r>
            <a:endParaRPr lang="en-US" sz="2400" b="1" dirty="0">
              <a:solidFill>
                <a:srgbClr val="660033"/>
              </a:solidFill>
              <a:latin typeface="Comic Sans MS" pitchFamily="66" charset="0"/>
            </a:endParaRPr>
          </a:p>
        </p:txBody>
      </p:sp>
      <p:sp>
        <p:nvSpPr>
          <p:cNvPr id="16" name="Horizontal Scroll 15"/>
          <p:cNvSpPr/>
          <p:nvPr/>
        </p:nvSpPr>
        <p:spPr>
          <a:xfrm>
            <a:off x="2517933" y="4277172"/>
            <a:ext cx="1829812" cy="531674"/>
          </a:xfrm>
          <a:prstGeom prst="horizontalScroll">
            <a:avLst/>
          </a:prstGeom>
          <a:solidFill>
            <a:srgbClr val="FFCCFF"/>
          </a:solidFill>
          <a:ln w="12700">
            <a:solidFill>
              <a:srgbClr val="660033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lvl="0" algn="ctr">
              <a:tabLst>
                <a:tab pos="1081088" algn="l"/>
              </a:tabLst>
            </a:pPr>
            <a:r>
              <a:rPr lang="en-US" sz="2000" b="1" dirty="0">
                <a:solidFill>
                  <a:srgbClr val="FF0000"/>
                </a:solidFill>
                <a:latin typeface="Comic Sans MS" pitchFamily="66" charset="0"/>
              </a:rPr>
              <a:t>R</a:t>
            </a:r>
            <a:r>
              <a:rPr lang="en-US" sz="2000" b="1" dirty="0">
                <a:latin typeface="Comic Sans MS" pitchFamily="66" charset="0"/>
              </a:rPr>
              <a:t>osa</a:t>
            </a:r>
            <a:endParaRPr lang="en-US" sz="2400" b="1" dirty="0">
              <a:solidFill>
                <a:srgbClr val="660033"/>
              </a:solidFill>
              <a:latin typeface="Comic Sans MS" pitchFamily="66" charset="0"/>
            </a:endParaRPr>
          </a:p>
        </p:txBody>
      </p:sp>
      <p:sp>
        <p:nvSpPr>
          <p:cNvPr id="19" name="Horizontal Scroll 18"/>
          <p:cNvSpPr/>
          <p:nvPr/>
        </p:nvSpPr>
        <p:spPr>
          <a:xfrm>
            <a:off x="4493825" y="3609102"/>
            <a:ext cx="1829812" cy="531674"/>
          </a:xfrm>
          <a:prstGeom prst="horizontalScroll">
            <a:avLst/>
          </a:prstGeom>
          <a:solidFill>
            <a:srgbClr val="FFCCFF"/>
          </a:solidFill>
          <a:ln w="12700">
            <a:solidFill>
              <a:srgbClr val="660033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lvl="0" algn="ctr">
              <a:tabLst>
                <a:tab pos="1081088" algn="l"/>
              </a:tabLst>
            </a:pPr>
            <a:r>
              <a:rPr lang="en-US" sz="2000" b="1" dirty="0" err="1">
                <a:solidFill>
                  <a:srgbClr val="FF0000"/>
                </a:solidFill>
                <a:latin typeface="Comic Sans MS" pitchFamily="66" charset="0"/>
              </a:rPr>
              <a:t>M</a:t>
            </a:r>
            <a:r>
              <a:rPr lang="en-US" sz="2000" b="1" dirty="0" err="1">
                <a:latin typeface="Comic Sans MS" pitchFamily="66" charset="0"/>
              </a:rPr>
              <a:t>angifera</a:t>
            </a:r>
            <a:endParaRPr lang="en-US" sz="2400" b="1" dirty="0">
              <a:solidFill>
                <a:srgbClr val="660033"/>
              </a:solidFill>
              <a:latin typeface="Comic Sans MS" pitchFamily="66" charset="0"/>
            </a:endParaRPr>
          </a:p>
        </p:txBody>
      </p:sp>
      <p:sp>
        <p:nvSpPr>
          <p:cNvPr id="20" name="Horizontal Scroll 19"/>
          <p:cNvSpPr/>
          <p:nvPr/>
        </p:nvSpPr>
        <p:spPr>
          <a:xfrm>
            <a:off x="2517933" y="3609102"/>
            <a:ext cx="1829812" cy="531674"/>
          </a:xfrm>
          <a:prstGeom prst="horizontalScroll">
            <a:avLst/>
          </a:prstGeom>
          <a:solidFill>
            <a:srgbClr val="FFCCFF"/>
          </a:solidFill>
          <a:ln w="12700">
            <a:solidFill>
              <a:srgbClr val="660033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lvl="0" algn="ctr">
              <a:tabLst>
                <a:tab pos="1081088" algn="l"/>
              </a:tabLst>
            </a:pPr>
            <a:r>
              <a:rPr lang="en-US" sz="2000" b="1" dirty="0" err="1">
                <a:solidFill>
                  <a:srgbClr val="FF0000"/>
                </a:solidFill>
                <a:latin typeface="Comic Sans MS" pitchFamily="66" charset="0"/>
              </a:rPr>
              <a:t>P</a:t>
            </a:r>
            <a:r>
              <a:rPr lang="en-US" sz="2000" b="1" dirty="0" err="1">
                <a:latin typeface="Comic Sans MS" pitchFamily="66" charset="0"/>
              </a:rPr>
              <a:t>anthera</a:t>
            </a:r>
            <a:endParaRPr lang="en-US" sz="2400" b="1" dirty="0">
              <a:solidFill>
                <a:srgbClr val="660033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693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 animBg="1"/>
      <p:bldP spid="8" grpId="0"/>
      <p:bldP spid="13" grpId="0" animBg="1"/>
      <p:bldP spid="16" grpId="0" animBg="1"/>
      <p:bldP spid="19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516731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1000" y="205085"/>
            <a:ext cx="2780729" cy="461665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gradFill>
                  <a:gsLst>
                    <a:gs pos="32000">
                      <a:srgbClr val="9900CC"/>
                    </a:gs>
                    <a:gs pos="84000">
                      <a:srgbClr val="800000"/>
                    </a:gs>
                  </a:gsLst>
                  <a:lin ang="5400000" scaled="0"/>
                </a:gradFill>
                <a:latin typeface="Futura Md BT" pitchFamily="34" charset="0"/>
              </a:rPr>
              <a:t>NOMENCLATURE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413000" y="2409491"/>
            <a:ext cx="4477831" cy="783193"/>
          </a:xfrm>
          <a:prstGeom prst="roundRect">
            <a:avLst/>
          </a:prstGeom>
          <a:solidFill>
            <a:srgbClr val="FFFFCC"/>
          </a:solidFill>
          <a:ln w="12700">
            <a:solidFill>
              <a:srgbClr val="6600CC"/>
            </a:solidFill>
          </a:ln>
        </p:spPr>
        <p:txBody>
          <a:bodyPr wrap="square">
            <a:spAutoFit/>
          </a:bodyPr>
          <a:lstStyle/>
          <a:p>
            <a:pPr algn="ctr">
              <a:tabLst>
                <a:tab pos="2576513" algn="l"/>
              </a:tabLst>
            </a:pPr>
            <a:r>
              <a:rPr lang="en-US" sz="2000" b="1" dirty="0">
                <a:latin typeface="Comic Sans MS" pitchFamily="66" charset="0"/>
              </a:rPr>
              <a:t>The name of the </a:t>
            </a:r>
            <a:r>
              <a:rPr lang="en-US" sz="2000" b="1" dirty="0">
                <a:solidFill>
                  <a:srgbClr val="6600CC"/>
                </a:solidFill>
                <a:latin typeface="Comic Sans MS" pitchFamily="66" charset="0"/>
              </a:rPr>
              <a:t>SPECIES</a:t>
            </a:r>
            <a:r>
              <a:rPr lang="en-US" sz="2000" b="1" dirty="0">
                <a:latin typeface="Comic Sans MS" pitchFamily="66" charset="0"/>
              </a:rPr>
              <a:t> begins with a </a:t>
            </a:r>
            <a:r>
              <a:rPr lang="en-US" sz="2000" b="1" dirty="0">
                <a:solidFill>
                  <a:srgbClr val="6600CC"/>
                </a:solidFill>
                <a:latin typeface="Comic Sans MS" pitchFamily="66" charset="0"/>
              </a:rPr>
              <a:t>SMALL LETTER</a:t>
            </a:r>
            <a:r>
              <a:rPr lang="en-US" sz="2000" b="1" dirty="0">
                <a:latin typeface="Comic Sans MS" pitchFamily="66" charset="0"/>
              </a:rPr>
              <a:t>.</a:t>
            </a:r>
          </a:p>
        </p:txBody>
      </p:sp>
      <p:pic>
        <p:nvPicPr>
          <p:cNvPr id="5" name="Picture 6" descr="D:\d drive\MJ WORK\Pooja mam (physics)\Rashi mam\Refraction of light at plane surfaces\Ch_4 - Refraction of light at plane surfaces\RAW\teacher_im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82" y="2284767"/>
            <a:ext cx="2385518" cy="294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021080" y="666601"/>
            <a:ext cx="7848600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000" b="1" dirty="0">
                <a:latin typeface="Tw Cen MT" pitchFamily="34" charset="0"/>
              </a:rPr>
              <a:t>Certain </a:t>
            </a:r>
            <a:r>
              <a:rPr lang="en-US" sz="2000" b="1" dirty="0">
                <a:solidFill>
                  <a:srgbClr val="005800"/>
                </a:solidFill>
                <a:latin typeface="Tw Cen MT" pitchFamily="34" charset="0"/>
              </a:rPr>
              <a:t>CONVENTIONS </a:t>
            </a:r>
            <a:r>
              <a:rPr lang="en-US" sz="2000" b="1" dirty="0">
                <a:latin typeface="Tw Cen MT" pitchFamily="34" charset="0"/>
              </a:rPr>
              <a:t>are followed while writing the scientific names :</a:t>
            </a:r>
            <a:endParaRPr lang="en-US" sz="2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9" t="7037" r="4964" b="2469"/>
          <a:stretch/>
        </p:blipFill>
        <p:spPr>
          <a:xfrm>
            <a:off x="416013" y="666750"/>
            <a:ext cx="1026078" cy="11366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01" y="1053867"/>
            <a:ext cx="1734642" cy="1300982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495" y="1027397"/>
            <a:ext cx="1850759" cy="1327452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114" y="1028701"/>
            <a:ext cx="1864476" cy="1324844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254" y="1027397"/>
            <a:ext cx="1864476" cy="1351316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Rectangle 13"/>
          <p:cNvSpPr/>
          <p:nvPr/>
        </p:nvSpPr>
        <p:spPr>
          <a:xfrm>
            <a:off x="2514600" y="3224792"/>
            <a:ext cx="1961182" cy="400110"/>
          </a:xfrm>
          <a:prstGeom prst="rect">
            <a:avLst/>
          </a:prstGeom>
          <a:noFill/>
          <a:ln w="12700"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lvl="0" algn="ctr">
              <a:tabLst>
                <a:tab pos="1081088" algn="l"/>
              </a:tabLst>
            </a:pPr>
            <a:r>
              <a:rPr lang="en-US" sz="2000" b="1" dirty="0">
                <a:latin typeface="Comic Sans MS" pitchFamily="66" charset="0"/>
              </a:rPr>
              <a:t>For example</a:t>
            </a:r>
            <a:endParaRPr lang="en-US" sz="2400" b="1" dirty="0">
              <a:solidFill>
                <a:srgbClr val="660033"/>
              </a:solidFill>
              <a:latin typeface="Comic Sans MS" pitchFamily="66" charset="0"/>
            </a:endParaRPr>
          </a:p>
        </p:txBody>
      </p:sp>
      <p:sp>
        <p:nvSpPr>
          <p:cNvPr id="15" name="Horizontal Scroll 14"/>
          <p:cNvSpPr/>
          <p:nvPr/>
        </p:nvSpPr>
        <p:spPr>
          <a:xfrm>
            <a:off x="4495800" y="4253573"/>
            <a:ext cx="1829812" cy="531674"/>
          </a:xfrm>
          <a:prstGeom prst="horizontalScroll">
            <a:avLst/>
          </a:prstGeom>
          <a:ln>
            <a:solidFill>
              <a:srgbClr val="6600CC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>
              <a:tabLst>
                <a:tab pos="1081088" algn="l"/>
              </a:tabLst>
            </a:pPr>
            <a:r>
              <a:rPr lang="en-US" sz="2000" b="1" dirty="0" err="1">
                <a:solidFill>
                  <a:srgbClr val="6600CC"/>
                </a:solidFill>
                <a:latin typeface="Comic Sans MS" pitchFamily="66" charset="0"/>
              </a:rPr>
              <a:t>a</a:t>
            </a:r>
            <a:r>
              <a:rPr lang="en-US" sz="2000" b="1" dirty="0" err="1">
                <a:latin typeface="Comic Sans MS" pitchFamily="66" charset="0"/>
              </a:rPr>
              <a:t>urantium</a:t>
            </a:r>
            <a:endParaRPr lang="en-US" sz="2000" b="1" dirty="0">
              <a:latin typeface="Comic Sans MS" pitchFamily="66" charset="0"/>
            </a:endParaRPr>
          </a:p>
        </p:txBody>
      </p:sp>
      <p:sp>
        <p:nvSpPr>
          <p:cNvPr id="16" name="Horizontal Scroll 15"/>
          <p:cNvSpPr/>
          <p:nvPr/>
        </p:nvSpPr>
        <p:spPr>
          <a:xfrm>
            <a:off x="2517933" y="4277172"/>
            <a:ext cx="1829812" cy="531674"/>
          </a:xfrm>
          <a:prstGeom prst="horizontalScroll">
            <a:avLst/>
          </a:prstGeom>
          <a:ln>
            <a:solidFill>
              <a:srgbClr val="6600CC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>
              <a:tabLst>
                <a:tab pos="1081088" algn="l"/>
              </a:tabLst>
            </a:pPr>
            <a:r>
              <a:rPr lang="en-US" sz="2000" b="1" dirty="0">
                <a:solidFill>
                  <a:srgbClr val="6600CC"/>
                </a:solidFill>
                <a:latin typeface="Comic Sans MS" pitchFamily="66" charset="0"/>
              </a:rPr>
              <a:t>m</a:t>
            </a:r>
            <a:r>
              <a:rPr lang="en-US" sz="2000" b="1" dirty="0">
                <a:solidFill>
                  <a:schemeClr val="tx1"/>
                </a:solidFill>
                <a:latin typeface="Comic Sans MS" pitchFamily="66" charset="0"/>
              </a:rPr>
              <a:t>acaw</a:t>
            </a:r>
            <a:endParaRPr lang="en-US" sz="2000" b="1" dirty="0">
              <a:latin typeface="Comic Sans MS" pitchFamily="66" charset="0"/>
            </a:endParaRPr>
          </a:p>
        </p:txBody>
      </p:sp>
      <p:sp>
        <p:nvSpPr>
          <p:cNvPr id="18" name="Horizontal Scroll 17"/>
          <p:cNvSpPr/>
          <p:nvPr/>
        </p:nvSpPr>
        <p:spPr>
          <a:xfrm>
            <a:off x="4495800" y="3620977"/>
            <a:ext cx="1829812" cy="531674"/>
          </a:xfrm>
          <a:prstGeom prst="horizontalScroll">
            <a:avLst/>
          </a:prstGeom>
          <a:ln>
            <a:solidFill>
              <a:srgbClr val="6600CC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>
              <a:tabLst>
                <a:tab pos="1081088" algn="l"/>
              </a:tabLst>
            </a:pPr>
            <a:r>
              <a:rPr lang="en-US" sz="2000" b="1" dirty="0" err="1">
                <a:solidFill>
                  <a:srgbClr val="6600CC"/>
                </a:solidFill>
                <a:latin typeface="Comic Sans MS" pitchFamily="66" charset="0"/>
              </a:rPr>
              <a:t>a</a:t>
            </a:r>
            <a:r>
              <a:rPr lang="en-US" sz="2000" b="1" dirty="0" err="1">
                <a:latin typeface="Comic Sans MS" pitchFamily="66" charset="0"/>
              </a:rPr>
              <a:t>estivum</a:t>
            </a:r>
            <a:endParaRPr lang="en-US" sz="2000" b="1" dirty="0">
              <a:latin typeface="Comic Sans MS" pitchFamily="66" charset="0"/>
            </a:endParaRPr>
          </a:p>
        </p:txBody>
      </p:sp>
      <p:sp>
        <p:nvSpPr>
          <p:cNvPr id="19" name="Horizontal Scroll 18"/>
          <p:cNvSpPr/>
          <p:nvPr/>
        </p:nvSpPr>
        <p:spPr>
          <a:xfrm>
            <a:off x="2517933" y="3620977"/>
            <a:ext cx="1829812" cy="531674"/>
          </a:xfrm>
          <a:prstGeom prst="horizontalScroll">
            <a:avLst/>
          </a:prstGeom>
          <a:ln>
            <a:solidFill>
              <a:srgbClr val="6600CC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>
              <a:tabLst>
                <a:tab pos="1081088" algn="l"/>
              </a:tabLst>
            </a:pPr>
            <a:r>
              <a:rPr lang="en-US" sz="2000" b="1" dirty="0">
                <a:solidFill>
                  <a:srgbClr val="6600CC"/>
                </a:solidFill>
                <a:latin typeface="Comic Sans MS" pitchFamily="66" charset="0"/>
              </a:rPr>
              <a:t>s</a:t>
            </a:r>
            <a:r>
              <a:rPr lang="en-US" sz="2000" b="1" dirty="0">
                <a:solidFill>
                  <a:schemeClr val="tx1"/>
                </a:solidFill>
                <a:latin typeface="Comic Sans MS" pitchFamily="66" charset="0"/>
              </a:rPr>
              <a:t>anctum</a:t>
            </a:r>
            <a:endParaRPr lang="en-US" sz="2000" b="1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31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14" grpId="0"/>
      <p:bldP spid="15" grpId="0" animBg="1"/>
      <p:bldP spid="16" grpId="0" animBg="1"/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516731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1000" y="205085"/>
            <a:ext cx="2780729" cy="461665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gradFill>
                  <a:gsLst>
                    <a:gs pos="32000">
                      <a:srgbClr val="9900CC"/>
                    </a:gs>
                    <a:gs pos="84000">
                      <a:srgbClr val="800000"/>
                    </a:gs>
                  </a:gsLst>
                  <a:lin ang="5400000" scaled="0"/>
                </a:gradFill>
                <a:latin typeface="Futura Md BT" pitchFamily="34" charset="0"/>
              </a:rPr>
              <a:t>NOMENCLATURE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413000" y="2409491"/>
            <a:ext cx="4902200" cy="783193"/>
          </a:xfrm>
          <a:prstGeom prst="roundRect">
            <a:avLst/>
          </a:prstGeom>
          <a:solidFill>
            <a:srgbClr val="FFFFCC"/>
          </a:solidFill>
          <a:ln w="12700">
            <a:solidFill>
              <a:srgbClr val="006600"/>
            </a:solidFill>
          </a:ln>
        </p:spPr>
        <p:txBody>
          <a:bodyPr wrap="square">
            <a:spAutoFit/>
          </a:bodyPr>
          <a:lstStyle/>
          <a:p>
            <a:pPr algn="ctr">
              <a:tabLst>
                <a:tab pos="2576513" algn="l"/>
              </a:tabLst>
            </a:pPr>
            <a:r>
              <a:rPr lang="en-US" sz="2000" b="1" dirty="0">
                <a:latin typeface="Comic Sans MS" pitchFamily="66" charset="0"/>
              </a:rPr>
              <a:t>When </a:t>
            </a:r>
            <a:r>
              <a:rPr lang="en-US" sz="2000" b="1" dirty="0">
                <a:solidFill>
                  <a:srgbClr val="006600"/>
                </a:solidFill>
                <a:latin typeface="Comic Sans MS" pitchFamily="66" charset="0"/>
              </a:rPr>
              <a:t>PRINTED</a:t>
            </a:r>
            <a:r>
              <a:rPr lang="en-US" sz="2000" b="1" dirty="0">
                <a:latin typeface="Comic Sans MS" pitchFamily="66" charset="0"/>
              </a:rPr>
              <a:t>, the </a:t>
            </a:r>
            <a:r>
              <a:rPr lang="en-US" sz="2000" b="1" dirty="0">
                <a:solidFill>
                  <a:srgbClr val="006600"/>
                </a:solidFill>
                <a:latin typeface="Comic Sans MS" pitchFamily="66" charset="0"/>
              </a:rPr>
              <a:t>SCIENTIFIC NAME</a:t>
            </a:r>
            <a:r>
              <a:rPr lang="en-US" sz="2000" b="1" dirty="0">
                <a:latin typeface="Comic Sans MS" pitchFamily="66" charset="0"/>
              </a:rPr>
              <a:t> is given in </a:t>
            </a:r>
            <a:r>
              <a:rPr lang="en-US" sz="2000" b="1" dirty="0">
                <a:solidFill>
                  <a:srgbClr val="006600"/>
                </a:solidFill>
                <a:latin typeface="Comic Sans MS" pitchFamily="66" charset="0"/>
              </a:rPr>
              <a:t>ITALICS</a:t>
            </a:r>
            <a:r>
              <a:rPr lang="en-US" sz="2000" b="1" dirty="0">
                <a:latin typeface="Comic Sans MS" pitchFamily="66" charset="0"/>
              </a:rPr>
              <a:t>.</a:t>
            </a:r>
          </a:p>
        </p:txBody>
      </p:sp>
      <p:pic>
        <p:nvPicPr>
          <p:cNvPr id="5" name="Picture 6" descr="D:\d drive\MJ WORK\Pooja mam (physics)\Rashi mam\Refraction of light at plane surfaces\Ch_4 - Refraction of light at plane surfaces\RAW\teacher_im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82" y="2284767"/>
            <a:ext cx="2385518" cy="294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021080" y="666601"/>
            <a:ext cx="7848600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000" b="1" dirty="0">
                <a:latin typeface="Tw Cen MT" pitchFamily="34" charset="0"/>
              </a:rPr>
              <a:t>Certain </a:t>
            </a:r>
            <a:r>
              <a:rPr lang="en-US" sz="2000" b="1" dirty="0">
                <a:solidFill>
                  <a:srgbClr val="005800"/>
                </a:solidFill>
                <a:latin typeface="Tw Cen MT" pitchFamily="34" charset="0"/>
              </a:rPr>
              <a:t>CONVENTIONS </a:t>
            </a:r>
            <a:r>
              <a:rPr lang="en-US" sz="2000" b="1" dirty="0">
                <a:latin typeface="Tw Cen MT" pitchFamily="34" charset="0"/>
              </a:rPr>
              <a:t>are followed while writing the scientific names :</a:t>
            </a:r>
            <a:endParaRPr lang="en-US" sz="2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9" t="7037" r="4964" b="2469"/>
          <a:stretch/>
        </p:blipFill>
        <p:spPr>
          <a:xfrm>
            <a:off x="416013" y="666750"/>
            <a:ext cx="1026078" cy="1136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114" y="1022349"/>
            <a:ext cx="1864476" cy="1331195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254" y="1022349"/>
            <a:ext cx="1872096" cy="1356364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81" y="1050925"/>
            <a:ext cx="1742262" cy="1322034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2" t="20000" r="12917" b="16079"/>
          <a:stretch/>
        </p:blipFill>
        <p:spPr>
          <a:xfrm>
            <a:off x="3230292" y="1022350"/>
            <a:ext cx="1877311" cy="1351316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sp>
        <p:nvSpPr>
          <p:cNvPr id="13" name="Rectangle 12"/>
          <p:cNvSpPr/>
          <p:nvPr/>
        </p:nvSpPr>
        <p:spPr>
          <a:xfrm>
            <a:off x="2494502" y="3224792"/>
            <a:ext cx="1961182" cy="400110"/>
          </a:xfrm>
          <a:prstGeom prst="rect">
            <a:avLst/>
          </a:prstGeom>
          <a:noFill/>
          <a:ln w="12700"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lvl="0" algn="ctr">
              <a:tabLst>
                <a:tab pos="1081088" algn="l"/>
              </a:tabLst>
            </a:pPr>
            <a:r>
              <a:rPr lang="en-US" sz="2000" b="1" dirty="0">
                <a:latin typeface="Comic Sans MS" pitchFamily="66" charset="0"/>
              </a:rPr>
              <a:t>For example</a:t>
            </a:r>
            <a:endParaRPr lang="en-US" sz="2400" b="1" dirty="0">
              <a:solidFill>
                <a:srgbClr val="660033"/>
              </a:solidFill>
              <a:latin typeface="Comic Sans MS" pitchFamily="66" charset="0"/>
            </a:endParaRPr>
          </a:p>
        </p:txBody>
      </p:sp>
      <p:sp>
        <p:nvSpPr>
          <p:cNvPr id="17" name="Horizontal Scroll 16"/>
          <p:cNvSpPr/>
          <p:nvPr/>
        </p:nvSpPr>
        <p:spPr>
          <a:xfrm>
            <a:off x="4328160" y="4311342"/>
            <a:ext cx="2651760" cy="572572"/>
          </a:xfrm>
          <a:prstGeom prst="horizontalScroll">
            <a:avLst/>
          </a:prstGeom>
          <a:solidFill>
            <a:srgbClr val="BDFFBD"/>
          </a:solidFill>
          <a:ln>
            <a:solidFill>
              <a:srgbClr val="0033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>
              <a:tabLst>
                <a:tab pos="1081088" algn="l"/>
              </a:tabLst>
            </a:pPr>
            <a:r>
              <a:rPr lang="en-US" sz="2200" b="1" i="1" dirty="0" err="1">
                <a:solidFill>
                  <a:srgbClr val="0000FF"/>
                </a:solidFill>
                <a:latin typeface="Calisto MT" pitchFamily="18" charset="0"/>
              </a:rPr>
              <a:t>Vigna</a:t>
            </a:r>
            <a:r>
              <a:rPr lang="en-US" sz="2200" b="1" i="1" dirty="0">
                <a:solidFill>
                  <a:srgbClr val="0000FF"/>
                </a:solidFill>
                <a:latin typeface="Calisto MT" pitchFamily="18" charset="0"/>
              </a:rPr>
              <a:t> </a:t>
            </a:r>
            <a:r>
              <a:rPr lang="en-US" sz="2200" b="1" i="1" dirty="0" err="1">
                <a:solidFill>
                  <a:srgbClr val="800080"/>
                </a:solidFill>
                <a:latin typeface="Calisto MT" pitchFamily="18" charset="0"/>
              </a:rPr>
              <a:t>mungo</a:t>
            </a:r>
            <a:endParaRPr lang="en-US" sz="2200" b="1" i="1" dirty="0">
              <a:solidFill>
                <a:srgbClr val="800080"/>
              </a:solidFill>
              <a:latin typeface="Calisto MT" pitchFamily="18" charset="0"/>
            </a:endParaRPr>
          </a:p>
        </p:txBody>
      </p:sp>
      <p:sp>
        <p:nvSpPr>
          <p:cNvPr id="19" name="Horizontal Scroll 18"/>
          <p:cNvSpPr/>
          <p:nvPr/>
        </p:nvSpPr>
        <p:spPr>
          <a:xfrm>
            <a:off x="2286000" y="4311342"/>
            <a:ext cx="1920240" cy="572572"/>
          </a:xfrm>
          <a:prstGeom prst="horizontalScroll">
            <a:avLst/>
          </a:prstGeom>
          <a:solidFill>
            <a:srgbClr val="BDFFBD"/>
          </a:solidFill>
          <a:ln>
            <a:solidFill>
              <a:srgbClr val="0033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>
              <a:tabLst>
                <a:tab pos="1081088" algn="l"/>
              </a:tabLst>
            </a:pPr>
            <a:r>
              <a:rPr lang="en-US" sz="2200" b="1" i="1" dirty="0" err="1">
                <a:solidFill>
                  <a:srgbClr val="0000FF"/>
                </a:solidFill>
                <a:latin typeface="Calisto MT" pitchFamily="18" charset="0"/>
              </a:rPr>
              <a:t>Rana</a:t>
            </a:r>
            <a:r>
              <a:rPr lang="en-US" sz="2200" b="1" i="1" dirty="0">
                <a:solidFill>
                  <a:srgbClr val="0000FF"/>
                </a:solidFill>
                <a:latin typeface="Calisto MT" pitchFamily="18" charset="0"/>
              </a:rPr>
              <a:t> </a:t>
            </a:r>
            <a:r>
              <a:rPr lang="en-US" sz="2200" b="1" i="1" dirty="0" err="1">
                <a:solidFill>
                  <a:srgbClr val="800080"/>
                </a:solidFill>
                <a:latin typeface="Calisto MT" pitchFamily="18" charset="0"/>
              </a:rPr>
              <a:t>tigrina</a:t>
            </a:r>
            <a:endParaRPr lang="en-US" sz="2200" b="1" i="1" dirty="0">
              <a:solidFill>
                <a:srgbClr val="800080"/>
              </a:solidFill>
              <a:latin typeface="Calisto MT" pitchFamily="18" charset="0"/>
            </a:endParaRPr>
          </a:p>
        </p:txBody>
      </p:sp>
      <p:sp>
        <p:nvSpPr>
          <p:cNvPr id="20" name="Horizontal Scroll 19"/>
          <p:cNvSpPr/>
          <p:nvPr/>
        </p:nvSpPr>
        <p:spPr>
          <a:xfrm>
            <a:off x="4328160" y="3671502"/>
            <a:ext cx="2651760" cy="531674"/>
          </a:xfrm>
          <a:prstGeom prst="horizontalScroll">
            <a:avLst/>
          </a:prstGeom>
          <a:solidFill>
            <a:srgbClr val="BDFFBD"/>
          </a:solidFill>
          <a:ln>
            <a:solidFill>
              <a:srgbClr val="0033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>
              <a:tabLst>
                <a:tab pos="1081088" algn="l"/>
              </a:tabLst>
            </a:pPr>
            <a:r>
              <a:rPr lang="en-US" sz="2000" b="1" i="1" dirty="0" err="1">
                <a:solidFill>
                  <a:srgbClr val="0000FF"/>
                </a:solidFill>
                <a:latin typeface="Calisto MT" pitchFamily="18" charset="0"/>
              </a:rPr>
              <a:t>Momordica</a:t>
            </a:r>
            <a:r>
              <a:rPr lang="en-US" sz="2000" b="1" i="1" dirty="0">
                <a:solidFill>
                  <a:srgbClr val="0000FF"/>
                </a:solidFill>
                <a:latin typeface="Calisto MT" pitchFamily="18" charset="0"/>
              </a:rPr>
              <a:t> </a:t>
            </a:r>
            <a:r>
              <a:rPr lang="en-US" sz="2000" b="1" i="1" dirty="0" err="1">
                <a:solidFill>
                  <a:srgbClr val="800080"/>
                </a:solidFill>
                <a:latin typeface="Calisto MT" pitchFamily="18" charset="0"/>
              </a:rPr>
              <a:t>charantia</a:t>
            </a:r>
            <a:endParaRPr lang="en-US" sz="2000" b="1" i="1" dirty="0">
              <a:solidFill>
                <a:srgbClr val="800080"/>
              </a:solidFill>
              <a:latin typeface="Calisto MT" pitchFamily="18" charset="0"/>
            </a:endParaRPr>
          </a:p>
        </p:txBody>
      </p:sp>
      <p:sp>
        <p:nvSpPr>
          <p:cNvPr id="21" name="Horizontal Scroll 20"/>
          <p:cNvSpPr/>
          <p:nvPr/>
        </p:nvSpPr>
        <p:spPr>
          <a:xfrm>
            <a:off x="2286000" y="3651053"/>
            <a:ext cx="1920240" cy="572572"/>
          </a:xfrm>
          <a:prstGeom prst="horizontalScroll">
            <a:avLst/>
          </a:prstGeom>
          <a:solidFill>
            <a:srgbClr val="BDFFBD"/>
          </a:solidFill>
          <a:ln>
            <a:solidFill>
              <a:srgbClr val="0033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>
              <a:tabLst>
                <a:tab pos="1081088" algn="l"/>
              </a:tabLst>
            </a:pPr>
            <a:r>
              <a:rPr lang="en-US" sz="2200" b="1" i="1" dirty="0" err="1">
                <a:solidFill>
                  <a:srgbClr val="0000FF"/>
                </a:solidFill>
                <a:latin typeface="Calisto MT" pitchFamily="18" charset="0"/>
              </a:rPr>
              <a:t>Oryza</a:t>
            </a:r>
            <a:r>
              <a:rPr lang="en-US" sz="2200" b="1" i="1" dirty="0">
                <a:solidFill>
                  <a:srgbClr val="0000FF"/>
                </a:solidFill>
                <a:latin typeface="Calisto MT" pitchFamily="18" charset="0"/>
              </a:rPr>
              <a:t> </a:t>
            </a:r>
            <a:r>
              <a:rPr lang="en-US" sz="2200" b="1" i="1" dirty="0">
                <a:solidFill>
                  <a:srgbClr val="800080"/>
                </a:solidFill>
                <a:latin typeface="Calisto MT" pitchFamily="18" charset="0"/>
              </a:rPr>
              <a:t>sativa</a:t>
            </a:r>
          </a:p>
        </p:txBody>
      </p:sp>
    </p:spTree>
    <p:extLst>
      <p:ext uri="{BB962C8B-B14F-4D97-AF65-F5344CB8AC3E}">
        <p14:creationId xmlns:p14="http://schemas.microsoft.com/office/powerpoint/2010/main" val="66406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13" grpId="0"/>
      <p:bldP spid="17" grpId="0" animBg="1"/>
      <p:bldP spid="19" grpId="0" animBg="1"/>
      <p:bldP spid="20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516731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1000" y="205085"/>
            <a:ext cx="2780729" cy="461665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gradFill>
                  <a:gsLst>
                    <a:gs pos="32000">
                      <a:srgbClr val="9900CC"/>
                    </a:gs>
                    <a:gs pos="84000">
                      <a:srgbClr val="800000"/>
                    </a:gs>
                  </a:gsLst>
                  <a:lin ang="5400000" scaled="0"/>
                </a:gradFill>
                <a:latin typeface="Futura Md BT" pitchFamily="34" charset="0"/>
              </a:rPr>
              <a:t>NOMENCLATURE</a:t>
            </a:r>
          </a:p>
        </p:txBody>
      </p:sp>
      <p:sp>
        <p:nvSpPr>
          <p:cNvPr id="3" name="Vertical Scroll 2"/>
          <p:cNvSpPr/>
          <p:nvPr/>
        </p:nvSpPr>
        <p:spPr>
          <a:xfrm>
            <a:off x="3302767" y="3365103"/>
            <a:ext cx="2660222" cy="1366996"/>
          </a:xfrm>
          <a:prstGeom prst="verticalScroll">
            <a:avLst/>
          </a:prstGeom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lvl="0" algn="ctr">
              <a:tabLst>
                <a:tab pos="1081088" algn="l"/>
              </a:tabLst>
            </a:pPr>
            <a:r>
              <a:rPr lang="en-US" sz="2000" b="1" dirty="0">
                <a:latin typeface="Comic Sans MS" pitchFamily="66" charset="0"/>
              </a:rPr>
              <a:t>For example :</a:t>
            </a:r>
          </a:p>
          <a:p>
            <a:pPr lvl="0" algn="ctr">
              <a:spcAft>
                <a:spcPts val="800"/>
              </a:spcAft>
              <a:tabLst>
                <a:tab pos="1081088" algn="l"/>
              </a:tabLst>
            </a:pPr>
            <a:r>
              <a:rPr lang="en-US" sz="2000" b="1" dirty="0">
                <a:solidFill>
                  <a:srgbClr val="CC00FF"/>
                </a:solidFill>
                <a:latin typeface="Comic Sans MS" pitchFamily="66" charset="0"/>
              </a:rPr>
              <a:t>Sorghum bicolor</a:t>
            </a:r>
          </a:p>
          <a:p>
            <a:pPr lvl="0" algn="ctr">
              <a:spcAft>
                <a:spcPts val="800"/>
              </a:spcAft>
              <a:tabLst>
                <a:tab pos="1081088" algn="l"/>
              </a:tabLst>
            </a:pPr>
            <a:r>
              <a:rPr lang="en-US" sz="2000" b="1" dirty="0" err="1">
                <a:solidFill>
                  <a:srgbClr val="CC00FF"/>
                </a:solidFill>
                <a:latin typeface="Comic Sans MS" pitchFamily="66" charset="0"/>
              </a:rPr>
              <a:t>Raphanus</a:t>
            </a:r>
            <a:r>
              <a:rPr lang="en-US" sz="2000" b="1" dirty="0">
                <a:solidFill>
                  <a:srgbClr val="CC00FF"/>
                </a:solidFill>
                <a:latin typeface="Comic Sans MS" pitchFamily="66" charset="0"/>
              </a:rPr>
              <a:t> </a:t>
            </a:r>
            <a:r>
              <a:rPr lang="en-US" sz="2000" b="1" dirty="0" err="1">
                <a:solidFill>
                  <a:srgbClr val="CC00FF"/>
                </a:solidFill>
                <a:latin typeface="Comic Sans MS" pitchFamily="66" charset="0"/>
              </a:rPr>
              <a:t>sativus</a:t>
            </a:r>
            <a:endParaRPr lang="en-US" sz="2000" b="1" dirty="0">
              <a:solidFill>
                <a:srgbClr val="CC00FF"/>
              </a:solidFill>
              <a:latin typeface="Comic Sans MS" pitchFamily="66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362200" y="1974056"/>
            <a:ext cx="3974525" cy="1207294"/>
          </a:xfrm>
          <a:prstGeom prst="roundRect">
            <a:avLst/>
          </a:prstGeom>
          <a:solidFill>
            <a:srgbClr val="FFFFCC"/>
          </a:solidFill>
          <a:ln w="12700">
            <a:solidFill>
              <a:srgbClr val="006600"/>
            </a:solidFill>
          </a:ln>
        </p:spPr>
        <p:txBody>
          <a:bodyPr wrap="square" anchor="ctr">
            <a:spAutoFit/>
          </a:bodyPr>
          <a:lstStyle/>
          <a:p>
            <a:pPr algn="ctr">
              <a:tabLst>
                <a:tab pos="2576513" algn="l"/>
              </a:tabLst>
            </a:pPr>
            <a:r>
              <a:rPr lang="en-US" b="1" dirty="0">
                <a:latin typeface="Comic Sans MS" pitchFamily="66" charset="0"/>
              </a:rPr>
              <a:t>When </a:t>
            </a:r>
            <a:r>
              <a:rPr lang="en-US" b="1" dirty="0">
                <a:solidFill>
                  <a:srgbClr val="663300"/>
                </a:solidFill>
                <a:latin typeface="Comic Sans MS" pitchFamily="66" charset="0"/>
              </a:rPr>
              <a:t>WRITTEN BY HAND</a:t>
            </a:r>
            <a:r>
              <a:rPr lang="en-US" b="1" dirty="0">
                <a:latin typeface="Comic Sans MS" pitchFamily="66" charset="0"/>
              </a:rPr>
              <a:t>, the </a:t>
            </a:r>
            <a:r>
              <a:rPr lang="en-US" b="1" dirty="0">
                <a:solidFill>
                  <a:srgbClr val="CC00FF"/>
                </a:solidFill>
                <a:latin typeface="Comic Sans MS" pitchFamily="66" charset="0"/>
              </a:rPr>
              <a:t>GENUS NAME </a:t>
            </a:r>
            <a:r>
              <a:rPr lang="en-US" b="1" dirty="0">
                <a:latin typeface="Comic Sans MS" pitchFamily="66" charset="0"/>
              </a:rPr>
              <a:t>and </a:t>
            </a:r>
            <a:r>
              <a:rPr lang="en-US" b="1" dirty="0">
                <a:solidFill>
                  <a:srgbClr val="CC00FF"/>
                </a:solidFill>
                <a:latin typeface="Comic Sans MS" pitchFamily="66" charset="0"/>
              </a:rPr>
              <a:t>THE SPECIES NAME</a:t>
            </a:r>
            <a:r>
              <a:rPr lang="en-US" b="1" dirty="0">
                <a:latin typeface="Comic Sans MS" pitchFamily="66" charset="0"/>
              </a:rPr>
              <a:t> have to be </a:t>
            </a:r>
            <a:r>
              <a:rPr lang="en-US" b="1" dirty="0">
                <a:solidFill>
                  <a:srgbClr val="663300"/>
                </a:solidFill>
                <a:latin typeface="Comic Sans MS" pitchFamily="66" charset="0"/>
              </a:rPr>
              <a:t>UNDERLINED SEPARATELY</a:t>
            </a:r>
            <a:r>
              <a:rPr lang="en-US" b="1" dirty="0">
                <a:latin typeface="Comic Sans MS" pitchFamily="66" charset="0"/>
              </a:rPr>
              <a:t>.</a:t>
            </a:r>
          </a:p>
        </p:txBody>
      </p:sp>
      <p:pic>
        <p:nvPicPr>
          <p:cNvPr id="5" name="Picture 6" descr="D:\d drive\MJ WORK\Pooja mam (physics)\Rashi mam\Refraction of light at plane surfaces\Ch_4 - Refraction of light at plane surfaces\RAW\teacher_im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82" y="2284767"/>
            <a:ext cx="2385518" cy="294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021080" y="666601"/>
            <a:ext cx="7848600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000" b="1" dirty="0">
                <a:latin typeface="Tw Cen MT" pitchFamily="34" charset="0"/>
              </a:rPr>
              <a:t>Certain </a:t>
            </a:r>
            <a:r>
              <a:rPr lang="en-US" sz="2000" b="1" dirty="0">
                <a:solidFill>
                  <a:srgbClr val="005800"/>
                </a:solidFill>
                <a:latin typeface="Tw Cen MT" pitchFamily="34" charset="0"/>
              </a:rPr>
              <a:t>CONVENTIONS </a:t>
            </a:r>
            <a:r>
              <a:rPr lang="en-US" sz="2000" b="1" dirty="0">
                <a:latin typeface="Tw Cen MT" pitchFamily="34" charset="0"/>
              </a:rPr>
              <a:t>are followed while writing the scientific names :</a:t>
            </a:r>
            <a:endParaRPr lang="en-US" sz="2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9" t="7037" r="4964" b="2469"/>
          <a:stretch/>
        </p:blipFill>
        <p:spPr>
          <a:xfrm>
            <a:off x="416013" y="666750"/>
            <a:ext cx="1026078" cy="1136650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3669505" y="4216720"/>
            <a:ext cx="1037005" cy="45719"/>
          </a:xfrm>
          <a:custGeom>
            <a:avLst/>
            <a:gdLst>
              <a:gd name="connsiteX0" fmla="*/ 0 w 1889185"/>
              <a:gd name="connsiteY0" fmla="*/ 0 h 0"/>
              <a:gd name="connsiteX1" fmla="*/ 1889185 w 188918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89185">
                <a:moveTo>
                  <a:pt x="0" y="0"/>
                </a:moveTo>
                <a:lnTo>
                  <a:pt x="1889185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4806465" y="4216720"/>
            <a:ext cx="824874" cy="45719"/>
          </a:xfrm>
          <a:custGeom>
            <a:avLst/>
            <a:gdLst>
              <a:gd name="connsiteX0" fmla="*/ 0 w 1889185"/>
              <a:gd name="connsiteY0" fmla="*/ 0 h 0"/>
              <a:gd name="connsiteX1" fmla="*/ 1889185 w 188918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89185">
                <a:moveTo>
                  <a:pt x="0" y="0"/>
                </a:moveTo>
                <a:lnTo>
                  <a:pt x="1889185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292" y="3871272"/>
            <a:ext cx="1633359" cy="91940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859842"/>
            <a:ext cx="1633359" cy="919408"/>
          </a:xfrm>
          <a:prstGeom prst="rect">
            <a:avLst/>
          </a:prstGeom>
        </p:spPr>
      </p:pic>
      <p:sp>
        <p:nvSpPr>
          <p:cNvPr id="21" name="Freeform 20"/>
          <p:cNvSpPr/>
          <p:nvPr/>
        </p:nvSpPr>
        <p:spPr>
          <a:xfrm>
            <a:off x="3613150" y="4593353"/>
            <a:ext cx="1100801" cy="45719"/>
          </a:xfrm>
          <a:custGeom>
            <a:avLst/>
            <a:gdLst>
              <a:gd name="connsiteX0" fmla="*/ 0 w 1889185"/>
              <a:gd name="connsiteY0" fmla="*/ 0 h 0"/>
              <a:gd name="connsiteX1" fmla="*/ 1889185 w 188918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89185">
                <a:moveTo>
                  <a:pt x="0" y="0"/>
                </a:moveTo>
                <a:lnTo>
                  <a:pt x="1889185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4836102" y="4593353"/>
            <a:ext cx="824874" cy="45719"/>
          </a:xfrm>
          <a:custGeom>
            <a:avLst/>
            <a:gdLst>
              <a:gd name="connsiteX0" fmla="*/ 0 w 1889185"/>
              <a:gd name="connsiteY0" fmla="*/ 0 h 0"/>
              <a:gd name="connsiteX1" fmla="*/ 1889185 w 188918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89185">
                <a:moveTo>
                  <a:pt x="0" y="0"/>
                </a:moveTo>
                <a:lnTo>
                  <a:pt x="1889185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540" y="4247905"/>
            <a:ext cx="1633359" cy="91940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533" y="4236475"/>
            <a:ext cx="1633359" cy="9194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939" y="1037344"/>
            <a:ext cx="1770655" cy="1264210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803400"/>
            <a:ext cx="1770120" cy="1277765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209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69136E-6 L 0.1158 4.69136E-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81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9 0.00216 L 0.08819 0.00216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05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8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69136E-6 L 0.1158 4.69136E-6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81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9 0.00216 L 0.08819 0.00216 " pathEditMode="relative" rAng="0" ptsTypes="AA">
                                      <p:cBhvr>
                                        <p:cTn id="7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05" y="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build="p" animBg="1"/>
      <p:bldP spid="10" grpId="0" animBg="1"/>
      <p:bldP spid="17" grpId="0" animBg="1"/>
      <p:bldP spid="21" grpId="0" animBg="1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516731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1000" y="205085"/>
            <a:ext cx="2780729" cy="461665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gradFill>
                  <a:gsLst>
                    <a:gs pos="32000">
                      <a:srgbClr val="9900CC"/>
                    </a:gs>
                    <a:gs pos="84000">
                      <a:srgbClr val="800000"/>
                    </a:gs>
                  </a:gsLst>
                  <a:lin ang="5400000" scaled="0"/>
                </a:gradFill>
                <a:latin typeface="Futura Md BT" pitchFamily="34" charset="0"/>
              </a:rPr>
              <a:t>NOMENCLATURE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371600" y="673953"/>
            <a:ext cx="6296025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400" b="1" dirty="0">
                <a:latin typeface="Tw Cen MT" pitchFamily="34" charset="0"/>
              </a:rPr>
              <a:t>After learning about these conventions let us see the </a:t>
            </a:r>
            <a:r>
              <a:rPr lang="en-US" sz="2400" b="1" dirty="0">
                <a:solidFill>
                  <a:srgbClr val="000099"/>
                </a:solidFill>
                <a:latin typeface="Tw Cen MT" pitchFamily="34" charset="0"/>
              </a:rPr>
              <a:t>SCIENTIFIC NAMES</a:t>
            </a:r>
            <a:r>
              <a:rPr lang="en-US" sz="2400" b="1" dirty="0">
                <a:latin typeface="Tw Cen MT" pitchFamily="34" charset="0"/>
              </a:rPr>
              <a:t> of few organisms.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9" t="7037" r="4964" b="2469"/>
          <a:stretch/>
        </p:blipFill>
        <p:spPr>
          <a:xfrm>
            <a:off x="416013" y="666750"/>
            <a:ext cx="1026078" cy="113665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676400" y="1512910"/>
            <a:ext cx="4477831" cy="715089"/>
          </a:xfrm>
          <a:prstGeom prst="roundRect">
            <a:avLst/>
          </a:prstGeom>
          <a:solidFill>
            <a:srgbClr val="FFFFCC"/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tabLst>
                <a:tab pos="2576513" algn="l"/>
              </a:tabLst>
            </a:pPr>
            <a:r>
              <a:rPr lang="en-US" b="1" dirty="0">
                <a:latin typeface="Comic Sans MS" pitchFamily="66" charset="0"/>
              </a:rPr>
              <a:t>The </a:t>
            </a:r>
            <a:r>
              <a:rPr lang="en-US" b="1" dirty="0">
                <a:solidFill>
                  <a:srgbClr val="FF0000"/>
                </a:solidFill>
                <a:latin typeface="Comic Sans MS" pitchFamily="66" charset="0"/>
              </a:rPr>
              <a:t>NAME OF THE GENUS </a:t>
            </a:r>
            <a:r>
              <a:rPr lang="en-US" b="1" dirty="0">
                <a:latin typeface="Comic Sans MS" pitchFamily="66" charset="0"/>
              </a:rPr>
              <a:t>begins with a </a:t>
            </a:r>
            <a:r>
              <a:rPr lang="en-US" b="1" dirty="0">
                <a:solidFill>
                  <a:srgbClr val="FF0000"/>
                </a:solidFill>
                <a:latin typeface="Comic Sans MS" pitchFamily="66" charset="0"/>
              </a:rPr>
              <a:t>CAPITAL LETTER</a:t>
            </a:r>
            <a:r>
              <a:rPr lang="en-US" b="1" dirty="0">
                <a:latin typeface="Comic Sans MS" pitchFamily="66" charset="0"/>
              </a:rPr>
              <a:t>.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133600" y="2323814"/>
            <a:ext cx="4477831" cy="715089"/>
          </a:xfrm>
          <a:prstGeom prst="roundRect">
            <a:avLst/>
          </a:prstGeom>
          <a:solidFill>
            <a:srgbClr val="FFFFCC"/>
          </a:solidFill>
          <a:ln w="12700">
            <a:solidFill>
              <a:srgbClr val="6600CC"/>
            </a:solidFill>
          </a:ln>
        </p:spPr>
        <p:txBody>
          <a:bodyPr wrap="square">
            <a:spAutoFit/>
          </a:bodyPr>
          <a:lstStyle/>
          <a:p>
            <a:pPr algn="ctr">
              <a:tabLst>
                <a:tab pos="2576513" algn="l"/>
              </a:tabLst>
            </a:pPr>
            <a:r>
              <a:rPr lang="en-US" b="1" dirty="0">
                <a:latin typeface="Comic Sans MS" pitchFamily="66" charset="0"/>
              </a:rPr>
              <a:t>The name of the </a:t>
            </a:r>
            <a:r>
              <a:rPr lang="en-US" b="1" dirty="0">
                <a:solidFill>
                  <a:srgbClr val="6600CC"/>
                </a:solidFill>
                <a:latin typeface="Comic Sans MS" pitchFamily="66" charset="0"/>
              </a:rPr>
              <a:t>SPECIES</a:t>
            </a:r>
            <a:r>
              <a:rPr lang="en-US" b="1" dirty="0">
                <a:latin typeface="Comic Sans MS" pitchFamily="66" charset="0"/>
              </a:rPr>
              <a:t> begins with a </a:t>
            </a:r>
            <a:r>
              <a:rPr lang="en-US" b="1" dirty="0">
                <a:solidFill>
                  <a:srgbClr val="6600CC"/>
                </a:solidFill>
                <a:latin typeface="Comic Sans MS" pitchFamily="66" charset="0"/>
              </a:rPr>
              <a:t>SMALL LETTER</a:t>
            </a:r>
            <a:r>
              <a:rPr lang="en-US" b="1" dirty="0">
                <a:latin typeface="Comic Sans MS" pitchFamily="66" charset="0"/>
              </a:rPr>
              <a:t>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565400" y="3134718"/>
            <a:ext cx="4902200" cy="715089"/>
          </a:xfrm>
          <a:prstGeom prst="roundRect">
            <a:avLst/>
          </a:prstGeom>
          <a:solidFill>
            <a:srgbClr val="FFFFCC"/>
          </a:solidFill>
          <a:ln w="12700">
            <a:solidFill>
              <a:srgbClr val="006600"/>
            </a:solidFill>
          </a:ln>
        </p:spPr>
        <p:txBody>
          <a:bodyPr wrap="square">
            <a:spAutoFit/>
          </a:bodyPr>
          <a:lstStyle/>
          <a:p>
            <a:pPr algn="ctr">
              <a:tabLst>
                <a:tab pos="2576513" algn="l"/>
              </a:tabLst>
            </a:pPr>
            <a:r>
              <a:rPr lang="en-US" b="1" dirty="0">
                <a:latin typeface="Comic Sans MS" pitchFamily="66" charset="0"/>
              </a:rPr>
              <a:t>When </a:t>
            </a:r>
            <a:r>
              <a:rPr lang="en-US" b="1" dirty="0">
                <a:solidFill>
                  <a:srgbClr val="006600"/>
                </a:solidFill>
                <a:latin typeface="Comic Sans MS" pitchFamily="66" charset="0"/>
              </a:rPr>
              <a:t>PRINTED</a:t>
            </a:r>
            <a:r>
              <a:rPr lang="en-US" b="1" dirty="0">
                <a:latin typeface="Comic Sans MS" pitchFamily="66" charset="0"/>
              </a:rPr>
              <a:t>, the </a:t>
            </a:r>
            <a:r>
              <a:rPr lang="en-US" b="1" dirty="0">
                <a:solidFill>
                  <a:srgbClr val="006600"/>
                </a:solidFill>
                <a:latin typeface="Comic Sans MS" pitchFamily="66" charset="0"/>
              </a:rPr>
              <a:t>SCIENTIFIC NAME</a:t>
            </a:r>
            <a:r>
              <a:rPr lang="en-US" b="1" dirty="0">
                <a:latin typeface="Comic Sans MS" pitchFamily="66" charset="0"/>
              </a:rPr>
              <a:t> is given in </a:t>
            </a:r>
            <a:r>
              <a:rPr lang="en-US" b="1" dirty="0">
                <a:solidFill>
                  <a:srgbClr val="006600"/>
                </a:solidFill>
                <a:latin typeface="Comic Sans MS" pitchFamily="66" charset="0"/>
              </a:rPr>
              <a:t>ITALICS</a:t>
            </a:r>
            <a:r>
              <a:rPr lang="en-US" b="1" dirty="0">
                <a:latin typeface="Comic Sans MS" pitchFamily="66" charset="0"/>
              </a:rPr>
              <a:t>.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020097" y="3945622"/>
            <a:ext cx="5819103" cy="1021556"/>
          </a:xfrm>
          <a:prstGeom prst="roundRect">
            <a:avLst/>
          </a:prstGeom>
          <a:solidFill>
            <a:srgbClr val="FFFFCC"/>
          </a:solidFill>
          <a:ln w="12700">
            <a:solidFill>
              <a:srgbClr val="006600"/>
            </a:solidFill>
          </a:ln>
        </p:spPr>
        <p:txBody>
          <a:bodyPr wrap="square">
            <a:spAutoFit/>
          </a:bodyPr>
          <a:lstStyle/>
          <a:p>
            <a:pPr algn="ctr">
              <a:tabLst>
                <a:tab pos="2576513" algn="l"/>
              </a:tabLst>
            </a:pPr>
            <a:r>
              <a:rPr lang="en-US" b="1" dirty="0">
                <a:latin typeface="Comic Sans MS" pitchFamily="66" charset="0"/>
              </a:rPr>
              <a:t>When </a:t>
            </a:r>
            <a:r>
              <a:rPr lang="en-US" b="1" dirty="0">
                <a:solidFill>
                  <a:srgbClr val="663300"/>
                </a:solidFill>
                <a:latin typeface="Comic Sans MS" pitchFamily="66" charset="0"/>
              </a:rPr>
              <a:t>WRITTEN BY HAND</a:t>
            </a:r>
            <a:r>
              <a:rPr lang="en-US" b="1" dirty="0">
                <a:latin typeface="Comic Sans MS" pitchFamily="66" charset="0"/>
              </a:rPr>
              <a:t>, the </a:t>
            </a:r>
            <a:r>
              <a:rPr lang="en-US" b="1" dirty="0">
                <a:solidFill>
                  <a:srgbClr val="CC00FF"/>
                </a:solidFill>
                <a:latin typeface="Comic Sans MS" pitchFamily="66" charset="0"/>
              </a:rPr>
              <a:t>GENUS NAME </a:t>
            </a:r>
            <a:r>
              <a:rPr lang="en-US" b="1" dirty="0">
                <a:latin typeface="Comic Sans MS" pitchFamily="66" charset="0"/>
              </a:rPr>
              <a:t>and </a:t>
            </a:r>
            <a:r>
              <a:rPr lang="en-US" b="1" dirty="0">
                <a:solidFill>
                  <a:srgbClr val="CC00FF"/>
                </a:solidFill>
                <a:latin typeface="Comic Sans MS" pitchFamily="66" charset="0"/>
              </a:rPr>
              <a:t>THE SPECIES NAME</a:t>
            </a:r>
            <a:r>
              <a:rPr lang="en-US" b="1" dirty="0">
                <a:latin typeface="Comic Sans MS" pitchFamily="66" charset="0"/>
              </a:rPr>
              <a:t> have to be </a:t>
            </a:r>
            <a:r>
              <a:rPr lang="en-US" b="1" dirty="0">
                <a:solidFill>
                  <a:srgbClr val="663300"/>
                </a:solidFill>
                <a:latin typeface="Comic Sans MS" pitchFamily="66" charset="0"/>
              </a:rPr>
              <a:t>UNDERLINED SEPARATELY</a:t>
            </a:r>
            <a:r>
              <a:rPr lang="en-US" b="1" dirty="0">
                <a:latin typeface="Comic Sans MS" pitchFamily="66" charset="0"/>
              </a:rPr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8"/>
          <a:stretch/>
        </p:blipFill>
        <p:spPr>
          <a:xfrm>
            <a:off x="0" y="-1"/>
            <a:ext cx="9144000" cy="5207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419850" y="605195"/>
            <a:ext cx="2514600" cy="49244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00" b="1" i="1" dirty="0" err="1">
                <a:solidFill>
                  <a:srgbClr val="FFFF00"/>
                </a:solidFill>
                <a:latin typeface="Calisto MT" pitchFamily="18" charset="0"/>
              </a:rPr>
              <a:t>Panthera</a:t>
            </a:r>
            <a:r>
              <a:rPr lang="en-US" sz="2600" b="1" i="1" dirty="0">
                <a:solidFill>
                  <a:srgbClr val="FFFF00"/>
                </a:solidFill>
                <a:latin typeface="Calisto MT" pitchFamily="18" charset="0"/>
              </a:rPr>
              <a:t> </a:t>
            </a:r>
            <a:r>
              <a:rPr lang="en-US" sz="2600" b="1" i="1" dirty="0" err="1">
                <a:solidFill>
                  <a:srgbClr val="FFFF00"/>
                </a:solidFill>
                <a:latin typeface="Calisto MT" pitchFamily="18" charset="0"/>
              </a:rPr>
              <a:t>tigris</a:t>
            </a:r>
            <a:endParaRPr lang="en-US" sz="2600" b="1" i="1" dirty="0">
              <a:solidFill>
                <a:srgbClr val="FFFF00"/>
              </a:solidFill>
              <a:latin typeface="Calisto M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45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6" presetClass="entr" presetSubtype="26" fill="hold" grpId="0" nodeType="withEffect">
                                  <p:stCondLst>
                                    <p:cond delay="128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3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"/>
                            </p:stCondLst>
                            <p:childTnLst>
                              <p:par>
                                <p:cTn id="54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8" grpId="0" build="p" animBg="1"/>
      <p:bldP spid="11" grpId="0" build="p" animBg="1"/>
      <p:bldP spid="13" grpId="0" build="p" animBg="1"/>
      <p:bldP spid="14" grpId="0" build="p" animBg="1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516731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1000" y="205085"/>
            <a:ext cx="2780729" cy="461665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gradFill>
                  <a:gsLst>
                    <a:gs pos="32000">
                      <a:srgbClr val="9900CC"/>
                    </a:gs>
                    <a:gs pos="84000">
                      <a:srgbClr val="800000"/>
                    </a:gs>
                  </a:gsLst>
                  <a:lin ang="5400000" scaled="0"/>
                </a:gradFill>
                <a:latin typeface="Futura Md BT" pitchFamily="34" charset="0"/>
              </a:rPr>
              <a:t>NOMENCLATURE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71600" y="673953"/>
            <a:ext cx="6296025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400" b="1" dirty="0">
                <a:latin typeface="Tw Cen MT" pitchFamily="34" charset="0"/>
              </a:rPr>
              <a:t>After learning about these conventions let us see the </a:t>
            </a:r>
            <a:r>
              <a:rPr lang="en-US" sz="2400" b="1" dirty="0">
                <a:solidFill>
                  <a:srgbClr val="000099"/>
                </a:solidFill>
                <a:latin typeface="Tw Cen MT" pitchFamily="34" charset="0"/>
              </a:rPr>
              <a:t>SCIENTIFIC NAMES</a:t>
            </a:r>
            <a:r>
              <a:rPr lang="en-US" sz="2400" b="1" dirty="0">
                <a:latin typeface="Tw Cen MT" pitchFamily="34" charset="0"/>
              </a:rPr>
              <a:t> of few organisms.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9" t="7037" r="4964" b="2469"/>
          <a:stretch/>
        </p:blipFill>
        <p:spPr>
          <a:xfrm>
            <a:off x="416013" y="666750"/>
            <a:ext cx="1026078" cy="1136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67086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477000" y="605195"/>
            <a:ext cx="2514600" cy="49244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00" b="1" i="1" dirty="0" err="1">
                <a:solidFill>
                  <a:srgbClr val="FFFF00"/>
                </a:solidFill>
                <a:latin typeface="Calisto MT" pitchFamily="18" charset="0"/>
              </a:rPr>
              <a:t>Pavo</a:t>
            </a:r>
            <a:r>
              <a:rPr lang="en-US" sz="2600" b="1" i="1" dirty="0">
                <a:solidFill>
                  <a:srgbClr val="FFFF00"/>
                </a:solidFill>
                <a:latin typeface="Calisto MT" pitchFamily="18" charset="0"/>
              </a:rPr>
              <a:t> </a:t>
            </a:r>
            <a:r>
              <a:rPr lang="en-US" sz="2600" b="1" i="1" dirty="0" err="1">
                <a:solidFill>
                  <a:srgbClr val="FFFF00"/>
                </a:solidFill>
                <a:latin typeface="Calisto MT" pitchFamily="18" charset="0"/>
              </a:rPr>
              <a:t>cristatus</a:t>
            </a:r>
            <a:endParaRPr lang="en-US" sz="2600" b="1" i="1" dirty="0">
              <a:solidFill>
                <a:srgbClr val="FFFF00"/>
              </a:solidFill>
              <a:latin typeface="Calisto M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07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516731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1000" y="205085"/>
            <a:ext cx="2780729" cy="461665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gradFill>
                  <a:gsLst>
                    <a:gs pos="32000">
                      <a:srgbClr val="9900CC"/>
                    </a:gs>
                    <a:gs pos="84000">
                      <a:srgbClr val="800000"/>
                    </a:gs>
                  </a:gsLst>
                  <a:lin ang="5400000" scaled="0"/>
                </a:gradFill>
                <a:latin typeface="Futura Md BT" pitchFamily="34" charset="0"/>
              </a:rPr>
              <a:t>NOMENCLATURE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71600" y="673953"/>
            <a:ext cx="6296025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400" b="1" dirty="0">
                <a:latin typeface="Tw Cen MT" pitchFamily="34" charset="0"/>
              </a:rPr>
              <a:t>After learning about these conventions let us see the </a:t>
            </a:r>
            <a:r>
              <a:rPr lang="en-US" sz="2400" b="1" dirty="0">
                <a:solidFill>
                  <a:srgbClr val="000099"/>
                </a:solidFill>
                <a:latin typeface="Tw Cen MT" pitchFamily="34" charset="0"/>
              </a:rPr>
              <a:t>SCIENTIFIC NAMES</a:t>
            </a:r>
            <a:r>
              <a:rPr lang="en-US" sz="2400" b="1" dirty="0">
                <a:latin typeface="Tw Cen MT" pitchFamily="34" charset="0"/>
              </a:rPr>
              <a:t> of few organisms.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9" t="7037" r="4964" b="2469"/>
          <a:stretch/>
        </p:blipFill>
        <p:spPr>
          <a:xfrm>
            <a:off x="416013" y="666750"/>
            <a:ext cx="1026078" cy="1136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4" r="746" b="5193"/>
          <a:stretch/>
        </p:blipFill>
        <p:spPr>
          <a:xfrm>
            <a:off x="0" y="-1"/>
            <a:ext cx="9144000" cy="516731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578600" y="605195"/>
            <a:ext cx="2514600" cy="49244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00" b="1" i="1" dirty="0" err="1">
                <a:solidFill>
                  <a:srgbClr val="FFFF00"/>
                </a:solidFill>
                <a:latin typeface="Calisto MT" pitchFamily="18" charset="0"/>
              </a:rPr>
              <a:t>Lasius</a:t>
            </a:r>
            <a:r>
              <a:rPr lang="en-US" sz="2000" b="1" dirty="0">
                <a:solidFill>
                  <a:srgbClr val="FFFF00"/>
                </a:solidFill>
                <a:latin typeface="Futura Md BT" pitchFamily="34" charset="0"/>
              </a:rPr>
              <a:t> </a:t>
            </a:r>
            <a:r>
              <a:rPr lang="en-US" sz="2600" b="1" i="1" dirty="0" err="1">
                <a:solidFill>
                  <a:srgbClr val="FFFF00"/>
                </a:solidFill>
                <a:latin typeface="Calisto MT" pitchFamily="18" charset="0"/>
              </a:rPr>
              <a:t>niger</a:t>
            </a:r>
            <a:endParaRPr lang="en-US" sz="2600" b="1" i="1" dirty="0">
              <a:solidFill>
                <a:srgbClr val="FFFF00"/>
              </a:solidFill>
              <a:latin typeface="Calisto M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61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516731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1000" y="205085"/>
            <a:ext cx="2780729" cy="461665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gradFill>
                  <a:gsLst>
                    <a:gs pos="32000">
                      <a:srgbClr val="9900CC"/>
                    </a:gs>
                    <a:gs pos="84000">
                      <a:srgbClr val="800000"/>
                    </a:gs>
                  </a:gsLst>
                  <a:lin ang="5400000" scaled="0"/>
                </a:gradFill>
                <a:latin typeface="Futura Md BT" pitchFamily="34" charset="0"/>
              </a:rPr>
              <a:t>NOMENCLATURE</a:t>
            </a:r>
          </a:p>
        </p:txBody>
      </p:sp>
      <p:sp>
        <p:nvSpPr>
          <p:cNvPr id="8" name="Rectangle 7"/>
          <p:cNvSpPr/>
          <p:nvPr/>
        </p:nvSpPr>
        <p:spPr>
          <a:xfrm>
            <a:off x="1371600" y="673953"/>
            <a:ext cx="6296025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400" b="1" dirty="0">
                <a:latin typeface="Tw Cen MT" pitchFamily="34" charset="0"/>
              </a:rPr>
              <a:t>After learning about these conventions let us see the </a:t>
            </a:r>
            <a:r>
              <a:rPr lang="en-US" sz="2400" b="1" dirty="0">
                <a:solidFill>
                  <a:srgbClr val="000099"/>
                </a:solidFill>
                <a:latin typeface="Tw Cen MT" pitchFamily="34" charset="0"/>
              </a:rPr>
              <a:t>SCIENTIFIC NAMES</a:t>
            </a:r>
            <a:r>
              <a:rPr lang="en-US" sz="2400" b="1" dirty="0">
                <a:latin typeface="Tw Cen MT" pitchFamily="34" charset="0"/>
              </a:rPr>
              <a:t> of few organisms.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9" t="7037" r="4964" b="2469"/>
          <a:stretch/>
        </p:blipFill>
        <p:spPr>
          <a:xfrm>
            <a:off x="416013" y="666750"/>
            <a:ext cx="1026078" cy="1136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8" b="6561"/>
          <a:stretch/>
        </p:blipFill>
        <p:spPr>
          <a:xfrm>
            <a:off x="0" y="-2"/>
            <a:ext cx="9144000" cy="5167087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768975" y="605195"/>
            <a:ext cx="3298825" cy="49244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00" b="1" i="1" dirty="0" err="1">
                <a:solidFill>
                  <a:srgbClr val="FFFF00"/>
                </a:solidFill>
                <a:latin typeface="Calisto MT" pitchFamily="18" charset="0"/>
              </a:rPr>
              <a:t>Azadirachta</a:t>
            </a:r>
            <a:r>
              <a:rPr lang="en-US" sz="2000" b="1" dirty="0">
                <a:solidFill>
                  <a:srgbClr val="FFFF00"/>
                </a:solidFill>
                <a:latin typeface="Futura Md BT" pitchFamily="34" charset="0"/>
              </a:rPr>
              <a:t>  </a:t>
            </a:r>
            <a:r>
              <a:rPr lang="en-US" sz="2600" b="1" i="1" dirty="0" err="1">
                <a:solidFill>
                  <a:srgbClr val="FFFF00"/>
                </a:solidFill>
                <a:latin typeface="Calisto MT" pitchFamily="18" charset="0"/>
              </a:rPr>
              <a:t>indica</a:t>
            </a:r>
            <a:endParaRPr lang="en-US" sz="2600" b="1" i="1" dirty="0">
              <a:solidFill>
                <a:srgbClr val="FFFF00"/>
              </a:solidFill>
              <a:latin typeface="Calisto M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71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516731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1000" y="205085"/>
            <a:ext cx="2780729" cy="461665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gradFill>
                  <a:gsLst>
                    <a:gs pos="32000">
                      <a:srgbClr val="9900CC"/>
                    </a:gs>
                    <a:gs pos="84000">
                      <a:srgbClr val="800000"/>
                    </a:gs>
                  </a:gsLst>
                  <a:lin ang="5400000" scaled="0"/>
                </a:gradFill>
                <a:latin typeface="Futura Md BT" pitchFamily="34" charset="0"/>
              </a:rPr>
              <a:t>NOMENCLATURE</a:t>
            </a:r>
          </a:p>
        </p:txBody>
      </p:sp>
      <p:sp>
        <p:nvSpPr>
          <p:cNvPr id="8" name="Rectangle 7"/>
          <p:cNvSpPr/>
          <p:nvPr/>
        </p:nvSpPr>
        <p:spPr>
          <a:xfrm>
            <a:off x="1371600" y="673953"/>
            <a:ext cx="6296025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400" b="1" dirty="0">
                <a:latin typeface="Tw Cen MT" pitchFamily="34" charset="0"/>
              </a:rPr>
              <a:t>After learning about these conventions let us see the </a:t>
            </a:r>
            <a:r>
              <a:rPr lang="en-US" sz="2400" b="1" dirty="0">
                <a:solidFill>
                  <a:srgbClr val="000099"/>
                </a:solidFill>
                <a:latin typeface="Tw Cen MT" pitchFamily="34" charset="0"/>
              </a:rPr>
              <a:t>SCIENTIFIC NAMES</a:t>
            </a:r>
            <a:r>
              <a:rPr lang="en-US" sz="2400" b="1" dirty="0">
                <a:latin typeface="Tw Cen MT" pitchFamily="34" charset="0"/>
              </a:rPr>
              <a:t> of few organisms.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9" t="7037" r="4964" b="2469"/>
          <a:stretch/>
        </p:blipFill>
        <p:spPr>
          <a:xfrm>
            <a:off x="416013" y="666750"/>
            <a:ext cx="1026078" cy="1136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06" b="6273"/>
          <a:stretch/>
        </p:blipFill>
        <p:spPr>
          <a:xfrm>
            <a:off x="0" y="-1"/>
            <a:ext cx="9144000" cy="514350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819775" y="605195"/>
            <a:ext cx="3298825" cy="49244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00" b="1" i="1" dirty="0" err="1">
                <a:solidFill>
                  <a:srgbClr val="FFFF00"/>
                </a:solidFill>
                <a:latin typeface="Calisto MT" pitchFamily="18" charset="0"/>
              </a:rPr>
              <a:t>Nelumbo</a:t>
            </a:r>
            <a:r>
              <a:rPr lang="en-US" sz="2000" b="1" dirty="0">
                <a:solidFill>
                  <a:srgbClr val="FFFF00"/>
                </a:solidFill>
                <a:latin typeface="Futura Md BT" pitchFamily="34" charset="0"/>
              </a:rPr>
              <a:t> </a:t>
            </a:r>
            <a:r>
              <a:rPr lang="en-US" sz="2600" b="1" i="1" dirty="0" err="1">
                <a:solidFill>
                  <a:srgbClr val="FFFF00"/>
                </a:solidFill>
                <a:latin typeface="Calisto MT" pitchFamily="18" charset="0"/>
              </a:rPr>
              <a:t>nucifera</a:t>
            </a:r>
            <a:endParaRPr lang="en-US" sz="2600" b="1" i="1" dirty="0">
              <a:solidFill>
                <a:srgbClr val="FFFF00"/>
              </a:solidFill>
              <a:latin typeface="Calisto M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09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605790" y="361950"/>
            <a:ext cx="1527810" cy="374571"/>
          </a:xfrm>
          <a:prstGeom prst="roundRect">
            <a:avLst/>
          </a:prstGeom>
          <a:solidFill>
            <a:srgbClr val="009999"/>
          </a:solidFill>
          <a:ln>
            <a:solidFill>
              <a:srgbClr val="FFC000"/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0000" endA="275" endPos="40000" dist="101600" dir="5400000" sy="-100000" algn="bl" rotWithShape="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i="1" dirty="0">
                <a:solidFill>
                  <a:schemeClr val="bg2">
                    <a:lumMod val="90000"/>
                  </a:schemeClr>
                </a:solidFill>
                <a:latin typeface="Bookman Old Style" panose="02050604050505020204" pitchFamily="18" charset="0"/>
              </a:rPr>
              <a:t>MAMMALIA</a:t>
            </a:r>
            <a:endParaRPr lang="en-US" sz="1600" b="1" dirty="0">
              <a:solidFill>
                <a:schemeClr val="bg2">
                  <a:lumMod val="9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7210" y="899526"/>
            <a:ext cx="7974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ookman Old Style" panose="02050604050505020204" pitchFamily="18" charset="0"/>
              </a:rPr>
              <a:t>Mammals are warm-blooded animals with four-chambered hearts.</a:t>
            </a:r>
            <a:endParaRPr lang="en-US" b="1" i="1" dirty="0">
              <a:solidFill>
                <a:srgbClr val="00206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7210" y="1268858"/>
            <a:ext cx="7974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ookman Old Style" panose="02050604050505020204" pitchFamily="18" charset="0"/>
              </a:rPr>
              <a:t>They have mammary glands for the production of milk to nourish their young.</a:t>
            </a:r>
            <a:endParaRPr lang="en-US" b="1" i="1" dirty="0">
              <a:solidFill>
                <a:srgbClr val="00206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7210" y="1915189"/>
            <a:ext cx="7974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ookman Old Style" panose="02050604050505020204" pitchFamily="18" charset="0"/>
              </a:rPr>
              <a:t>Their skin has hairs as well as sweat and oil glands.</a:t>
            </a:r>
            <a:endParaRPr lang="en-US" b="1" i="1" dirty="0">
              <a:solidFill>
                <a:srgbClr val="00206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8845" y="2284521"/>
            <a:ext cx="7974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ookman Old Style" panose="02050604050505020204" pitchFamily="18" charset="0"/>
              </a:rPr>
              <a:t>Most mammals familiar to us produce live young ones.</a:t>
            </a:r>
            <a:endParaRPr lang="en-US" b="1" i="1" dirty="0">
              <a:solidFill>
                <a:srgbClr val="002060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0" y="1336559"/>
            <a:ext cx="3216290" cy="2606789"/>
          </a:xfrm>
          <a:prstGeom prst="roundRect">
            <a:avLst/>
          </a:prstGeom>
          <a:ln>
            <a:solidFill>
              <a:srgbClr val="F593A8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" y="1915189"/>
            <a:ext cx="3683727" cy="2394422"/>
          </a:xfrm>
          <a:prstGeom prst="roundRect">
            <a:avLst/>
          </a:prstGeom>
          <a:ln>
            <a:solidFill>
              <a:srgbClr val="F593A8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" y="2453947"/>
            <a:ext cx="1711711" cy="2324125"/>
          </a:xfrm>
          <a:prstGeom prst="roundRect">
            <a:avLst/>
          </a:prstGeom>
          <a:ln>
            <a:solidFill>
              <a:srgbClr val="F593A8"/>
            </a:solidFill>
          </a:ln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5"/>
          <a:srcRect l="18317" r="1588"/>
          <a:stretch>
            <a:fillRect/>
          </a:stretch>
        </p:blipFill>
        <p:spPr bwMode="auto">
          <a:xfrm>
            <a:off x="3618144" y="2826062"/>
            <a:ext cx="1998928" cy="1828800"/>
          </a:xfrm>
          <a:prstGeom prst="rect">
            <a:avLst/>
          </a:prstGeom>
          <a:ln w="12700">
            <a:solidFill>
              <a:sysClr val="windowText" lastClr="0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83163" y="2826062"/>
            <a:ext cx="2438400" cy="1828800"/>
          </a:xfrm>
          <a:prstGeom prst="rect">
            <a:avLst/>
          </a:prstGeom>
          <a:ln w="12700">
            <a:solidFill>
              <a:sysClr val="windowText" lastClr="0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7"/>
          <a:srcRect l="8483"/>
          <a:stretch>
            <a:fillRect/>
          </a:stretch>
        </p:blipFill>
        <p:spPr bwMode="auto">
          <a:xfrm>
            <a:off x="753023" y="2826062"/>
            <a:ext cx="2789429" cy="1828800"/>
          </a:xfrm>
          <a:prstGeom prst="rect">
            <a:avLst/>
          </a:prstGeom>
          <a:ln w="12700">
            <a:solidFill>
              <a:sysClr val="windowText" lastClr="0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32425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516731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1000" y="205085"/>
            <a:ext cx="2780729" cy="461665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gradFill>
                  <a:gsLst>
                    <a:gs pos="32000">
                      <a:srgbClr val="9900CC"/>
                    </a:gs>
                    <a:gs pos="84000">
                      <a:srgbClr val="800000"/>
                    </a:gs>
                  </a:gsLst>
                  <a:lin ang="5400000" scaled="0"/>
                </a:gradFill>
                <a:latin typeface="Futura Md BT" pitchFamily="34" charset="0"/>
              </a:rPr>
              <a:t>NOMENCLATURE</a:t>
            </a:r>
          </a:p>
        </p:txBody>
      </p:sp>
      <p:sp>
        <p:nvSpPr>
          <p:cNvPr id="8" name="Rectangle 7"/>
          <p:cNvSpPr/>
          <p:nvPr/>
        </p:nvSpPr>
        <p:spPr>
          <a:xfrm>
            <a:off x="1371600" y="673953"/>
            <a:ext cx="6296025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400" b="1" dirty="0">
                <a:latin typeface="Tw Cen MT" pitchFamily="34" charset="0"/>
              </a:rPr>
              <a:t>After learning about these conventions let us see the </a:t>
            </a:r>
            <a:r>
              <a:rPr lang="en-US" sz="2400" b="1" dirty="0">
                <a:solidFill>
                  <a:srgbClr val="000099"/>
                </a:solidFill>
                <a:latin typeface="Tw Cen MT" pitchFamily="34" charset="0"/>
              </a:rPr>
              <a:t>SCIENTIFIC NAMES</a:t>
            </a:r>
            <a:r>
              <a:rPr lang="en-US" sz="2400" b="1" dirty="0">
                <a:latin typeface="Tw Cen MT" pitchFamily="34" charset="0"/>
              </a:rPr>
              <a:t> of few organisms.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9" t="7037" r="4964" b="2469"/>
          <a:stretch/>
        </p:blipFill>
        <p:spPr>
          <a:xfrm>
            <a:off x="416013" y="666750"/>
            <a:ext cx="1026078" cy="1136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9" r="-74" b="6577"/>
          <a:stretch/>
        </p:blipFill>
        <p:spPr>
          <a:xfrm>
            <a:off x="-816" y="-11907"/>
            <a:ext cx="9145632" cy="516731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692775" y="605195"/>
            <a:ext cx="3298825" cy="49244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600" b="1" i="1" dirty="0" err="1">
                <a:solidFill>
                  <a:srgbClr val="003300"/>
                </a:solidFill>
                <a:latin typeface="Calisto MT" pitchFamily="18" charset="0"/>
              </a:rPr>
              <a:t>Solanum</a:t>
            </a:r>
            <a:r>
              <a:rPr lang="en-US" sz="2600" b="1" i="1" dirty="0">
                <a:solidFill>
                  <a:srgbClr val="003300"/>
                </a:solidFill>
                <a:latin typeface="Calisto MT" pitchFamily="18" charset="0"/>
              </a:rPr>
              <a:t> </a:t>
            </a:r>
            <a:r>
              <a:rPr lang="en-US" sz="2600" b="1" i="1" dirty="0" err="1">
                <a:solidFill>
                  <a:srgbClr val="003300"/>
                </a:solidFill>
                <a:latin typeface="Calisto MT" pitchFamily="18" charset="0"/>
              </a:rPr>
              <a:t>tuberosum</a:t>
            </a:r>
            <a:endParaRPr lang="en-US" sz="2600" b="1" i="1" dirty="0">
              <a:solidFill>
                <a:srgbClr val="003300"/>
              </a:solidFill>
              <a:latin typeface="Calisto M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06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360" y="1504950"/>
            <a:ext cx="25431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41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381000" y="666750"/>
            <a:ext cx="79743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Tw Cen MT" pitchFamily="34" charset="0"/>
              </a:rPr>
              <a:t>These are </a:t>
            </a:r>
            <a:r>
              <a:rPr lang="en-US" sz="2000" b="1" i="1" dirty="0">
                <a:solidFill>
                  <a:srgbClr val="FF0000"/>
                </a:solidFill>
                <a:latin typeface="Tw Cen MT" pitchFamily="34" charset="0"/>
              </a:rPr>
              <a:t>warm-blooded</a:t>
            </a:r>
            <a:r>
              <a:rPr lang="en-US" sz="2000" b="1" dirty="0">
                <a:latin typeface="Tw Cen MT" pitchFamily="34" charset="0"/>
              </a:rPr>
              <a:t> animals and have a four-chambered heart.</a:t>
            </a:r>
            <a:endParaRPr lang="en-US" sz="2000" b="1" i="1" dirty="0">
              <a:solidFill>
                <a:srgbClr val="002060"/>
              </a:solidFill>
              <a:latin typeface="Tw Cen MT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1000" y="943749"/>
            <a:ext cx="20535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Tw Cen MT" pitchFamily="34" charset="0"/>
              </a:rPr>
              <a:t>They lay eggs.</a:t>
            </a:r>
            <a:endParaRPr lang="en-US" sz="2000" b="1" i="1" dirty="0">
              <a:solidFill>
                <a:srgbClr val="002060"/>
              </a:solidFill>
              <a:latin typeface="Tw Cen MT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92429" y="1272174"/>
            <a:ext cx="46367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Tw Cen MT" pitchFamily="34" charset="0"/>
              </a:rPr>
              <a:t>There is an outside covering of feathers, and two forelimbs are modified for flight.</a:t>
            </a:r>
            <a:endParaRPr lang="en-US" sz="2000" b="1" i="1" dirty="0">
              <a:solidFill>
                <a:srgbClr val="002060"/>
              </a:solidFill>
              <a:latin typeface="Tw Cen MT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67990" y="1963070"/>
            <a:ext cx="37299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Tw Cen MT" pitchFamily="34" charset="0"/>
              </a:rPr>
              <a:t>They breathe through lungs. </a:t>
            </a:r>
            <a:endParaRPr lang="en-US" sz="2000" b="1" i="1" dirty="0">
              <a:solidFill>
                <a:srgbClr val="002060"/>
              </a:solidFill>
              <a:latin typeface="Tw Cen MT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67990" y="2322344"/>
            <a:ext cx="38138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Tw Cen MT" pitchFamily="34" charset="0"/>
              </a:rPr>
              <a:t>All birds fall in this category.</a:t>
            </a:r>
            <a:endParaRPr lang="en-US" sz="2000" b="1" i="1" dirty="0">
              <a:solidFill>
                <a:srgbClr val="002060"/>
              </a:solidFill>
              <a:latin typeface="Tw Cen MT" pitchFamily="34" charset="0"/>
            </a:endParaRPr>
          </a:p>
        </p:txBody>
      </p:sp>
      <p:pic>
        <p:nvPicPr>
          <p:cNvPr id="24" name="Picture 2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27" r="19950"/>
          <a:stretch/>
        </p:blipFill>
        <p:spPr bwMode="auto">
          <a:xfrm>
            <a:off x="485775" y="1980060"/>
            <a:ext cx="2504312" cy="211569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3" r="5611"/>
          <a:stretch/>
        </p:blipFill>
        <p:spPr>
          <a:xfrm>
            <a:off x="478155" y="1963070"/>
            <a:ext cx="2523258" cy="24641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3" name="Rounded Rectangular Callout 12"/>
          <p:cNvSpPr/>
          <p:nvPr/>
        </p:nvSpPr>
        <p:spPr>
          <a:xfrm>
            <a:off x="2209800" y="1240698"/>
            <a:ext cx="3048000" cy="1123454"/>
          </a:xfrm>
          <a:prstGeom prst="wedgeRoundRectCallout">
            <a:avLst>
              <a:gd name="adj1" fmla="val -42679"/>
              <a:gd name="adj2" fmla="val -72422"/>
              <a:gd name="adj3" fmla="val 16667"/>
            </a:avLst>
          </a:prstGeom>
          <a:solidFill>
            <a:srgbClr val="FFFF8F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rgbClr val="C00000"/>
                </a:solidFill>
                <a:latin typeface="Comic Sans MS" pitchFamily="66" charset="0"/>
              </a:rPr>
              <a:t>Can not change the temperature of their body according to the environmental temperature </a:t>
            </a:r>
          </a:p>
        </p:txBody>
      </p:sp>
      <p:sp>
        <p:nvSpPr>
          <p:cNvPr id="5" name="Rectangle 4"/>
          <p:cNvSpPr/>
          <p:nvPr/>
        </p:nvSpPr>
        <p:spPr>
          <a:xfrm>
            <a:off x="381000" y="180975"/>
            <a:ext cx="975973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algn="ctr"/>
            <a:r>
              <a:rPr lang="en-US" sz="2400" b="1" dirty="0">
                <a:solidFill>
                  <a:srgbClr val="663300"/>
                </a:solidFill>
                <a:latin typeface="Futura Md BT" pitchFamily="34" charset="0"/>
              </a:rPr>
              <a:t>AVES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4" y="1368086"/>
            <a:ext cx="4884757" cy="32610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9794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4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xit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8" grpId="0"/>
      <p:bldP spid="31" grpId="0"/>
      <p:bldP spid="7" grpId="0"/>
      <p:bldP spid="13" grpId="0" animBg="1"/>
      <p:bldP spid="13" grpId="1" animBg="1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381000" y="666750"/>
            <a:ext cx="84543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Tw Cen MT" pitchFamily="34" charset="0"/>
              </a:rPr>
              <a:t>Mammals are warm-blooded animals with four-chambered hearts.</a:t>
            </a:r>
            <a:endParaRPr lang="en-US" sz="2000" b="1" i="1" dirty="0">
              <a:solidFill>
                <a:srgbClr val="002060"/>
              </a:solidFill>
              <a:latin typeface="Tw Cen MT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1000" y="1128415"/>
            <a:ext cx="87591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Tw Cen MT" pitchFamily="34" charset="0"/>
              </a:rPr>
              <a:t>They have mammary glands for the production of milk to nourish their young.</a:t>
            </a:r>
            <a:endParaRPr lang="en-US" sz="2000" b="1" i="1" dirty="0">
              <a:solidFill>
                <a:srgbClr val="002060"/>
              </a:solidFill>
              <a:latin typeface="Tw Cen MT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" y="1590080"/>
            <a:ext cx="84543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Tw Cen MT" pitchFamily="34" charset="0"/>
              </a:rPr>
              <a:t>Their skin has hairs as well as sweat and oil gland .</a:t>
            </a:r>
            <a:endParaRPr lang="en-US" sz="2000" b="1" i="1" dirty="0">
              <a:solidFill>
                <a:srgbClr val="002060"/>
              </a:solidFill>
              <a:latin typeface="Tw Cen MT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2635" y="2051745"/>
            <a:ext cx="84543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Tw Cen MT" pitchFamily="34" charset="0"/>
              </a:rPr>
              <a:t>Most mammals familiar to us produce live young ones.</a:t>
            </a:r>
            <a:endParaRPr lang="en-US" sz="2000" b="1" i="1" dirty="0">
              <a:solidFill>
                <a:srgbClr val="002060"/>
              </a:solidFill>
              <a:latin typeface="Tw Cen MT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23950"/>
            <a:ext cx="3216290" cy="2606789"/>
          </a:xfrm>
          <a:prstGeom prst="roundRect">
            <a:avLst/>
          </a:prstGeom>
          <a:ln>
            <a:solidFill>
              <a:srgbClr val="F593A8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81150"/>
            <a:ext cx="3683727" cy="2394422"/>
          </a:xfrm>
          <a:prstGeom prst="roundRect">
            <a:avLst/>
          </a:prstGeom>
          <a:ln>
            <a:solidFill>
              <a:srgbClr val="F593A8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14550"/>
            <a:ext cx="1907035" cy="2589332"/>
          </a:xfrm>
          <a:prstGeom prst="roundRect">
            <a:avLst/>
          </a:prstGeom>
          <a:ln>
            <a:solidFill>
              <a:srgbClr val="F593A8"/>
            </a:solidFill>
          </a:ln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5"/>
          <a:srcRect l="18317" r="1588"/>
          <a:stretch>
            <a:fillRect/>
          </a:stretch>
        </p:blipFill>
        <p:spPr bwMode="auto">
          <a:xfrm>
            <a:off x="3322321" y="2571750"/>
            <a:ext cx="1998928" cy="1828800"/>
          </a:xfrm>
          <a:prstGeom prst="rect">
            <a:avLst/>
          </a:prstGeom>
          <a:ln w="12700">
            <a:solidFill>
              <a:sysClr val="windowText" lastClr="0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7340" y="2571750"/>
            <a:ext cx="2438400" cy="1828800"/>
          </a:xfrm>
          <a:prstGeom prst="rect">
            <a:avLst/>
          </a:prstGeom>
          <a:ln w="12700">
            <a:solidFill>
              <a:sysClr val="windowText" lastClr="0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7"/>
          <a:srcRect l="8483"/>
          <a:stretch>
            <a:fillRect/>
          </a:stretch>
        </p:blipFill>
        <p:spPr bwMode="auto">
          <a:xfrm>
            <a:off x="457200" y="2571750"/>
            <a:ext cx="2789429" cy="1828800"/>
          </a:xfrm>
          <a:prstGeom prst="rect">
            <a:avLst/>
          </a:prstGeom>
          <a:ln w="12700">
            <a:solidFill>
              <a:sysClr val="windowText" lastClr="0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sp>
        <p:nvSpPr>
          <p:cNvPr id="17" name="Rectangle 16"/>
          <p:cNvSpPr/>
          <p:nvPr/>
        </p:nvSpPr>
        <p:spPr>
          <a:xfrm>
            <a:off x="381000" y="180975"/>
            <a:ext cx="1983235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/>
            <a:r>
              <a:rPr lang="en-US" sz="2400" b="1" dirty="0">
                <a:solidFill>
                  <a:srgbClr val="6600CC"/>
                </a:solidFill>
                <a:latin typeface="Futura Md BT" pitchFamily="34" charset="0"/>
              </a:rPr>
              <a:t>MAMMALIA</a:t>
            </a:r>
          </a:p>
        </p:txBody>
      </p:sp>
    </p:spTree>
    <p:extLst>
      <p:ext uri="{BB962C8B-B14F-4D97-AF65-F5344CB8AC3E}">
        <p14:creationId xmlns:p14="http://schemas.microsoft.com/office/powerpoint/2010/main" val="102462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00"/>
                            </p:stCondLst>
                            <p:childTnLst>
                              <p:par>
                                <p:cTn id="11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3" dur="3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6" presetClass="entr" presetSubtype="2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3" dur="3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6" presetClass="entr" presetSubtype="2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3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6" presetClass="entr" presetSubtype="2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3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90"/>
                            </p:stCondLst>
                            <p:childTnLst>
                              <p:par>
                                <p:cTn id="4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516731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0198" y="205085"/>
            <a:ext cx="3058802" cy="461665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gradFill>
                  <a:gsLst>
                    <a:gs pos="32000">
                      <a:srgbClr val="9900CC"/>
                    </a:gs>
                    <a:gs pos="84000">
                      <a:srgbClr val="800000"/>
                    </a:gs>
                  </a:gsLst>
                  <a:lin ang="5400000" scaled="0"/>
                </a:gradFill>
                <a:latin typeface="Futura Md BT" pitchFamily="34" charset="0"/>
              </a:rPr>
              <a:t>NOMENCLATURE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2550"/>
            <a:ext cx="9144000" cy="381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1000" y="666750"/>
            <a:ext cx="815226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Tw Cen MT" pitchFamily="34" charset="0"/>
              </a:rPr>
              <a:t>Looking at the </a:t>
            </a:r>
            <a:r>
              <a:rPr lang="en-US" sz="2000" b="1" dirty="0">
                <a:solidFill>
                  <a:srgbClr val="005800"/>
                </a:solidFill>
                <a:latin typeface="Tw Cen MT" pitchFamily="34" charset="0"/>
              </a:rPr>
              <a:t>Great Biodiversity</a:t>
            </a:r>
            <a:r>
              <a:rPr lang="en-US" sz="2000" b="1" dirty="0">
                <a:latin typeface="Tw Cen MT" pitchFamily="34" charset="0"/>
              </a:rPr>
              <a:t>,</a:t>
            </a:r>
          </a:p>
          <a:p>
            <a:r>
              <a:rPr lang="en-US" sz="2000" b="1" dirty="0">
                <a:latin typeface="Tw Cen MT" pitchFamily="34" charset="0"/>
              </a:rPr>
              <a:t>there arises a need for </a:t>
            </a:r>
            <a:r>
              <a:rPr lang="en-US" sz="2000" b="1" dirty="0">
                <a:solidFill>
                  <a:srgbClr val="0000FF"/>
                </a:solidFill>
                <a:latin typeface="Tw Cen MT" pitchFamily="34" charset="0"/>
              </a:rPr>
              <a:t>SYSTEMATIC NAMING </a:t>
            </a:r>
            <a:r>
              <a:rPr lang="en-US" sz="2000" b="1" dirty="0">
                <a:latin typeface="Tw Cen MT" pitchFamily="34" charset="0"/>
              </a:rPr>
              <a:t>of living organisms.</a:t>
            </a:r>
          </a:p>
        </p:txBody>
      </p:sp>
    </p:spTree>
    <p:extLst>
      <p:ext uri="{BB962C8B-B14F-4D97-AF65-F5344CB8AC3E}">
        <p14:creationId xmlns:p14="http://schemas.microsoft.com/office/powerpoint/2010/main" val="132179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516731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1000" y="205085"/>
            <a:ext cx="2780729" cy="461665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gradFill>
                  <a:gsLst>
                    <a:gs pos="32000">
                      <a:srgbClr val="9900CC"/>
                    </a:gs>
                    <a:gs pos="84000">
                      <a:srgbClr val="800000"/>
                    </a:gs>
                  </a:gsLst>
                  <a:lin ang="5400000" scaled="0"/>
                </a:gradFill>
                <a:latin typeface="Futura Md BT" pitchFamily="34" charset="0"/>
              </a:rPr>
              <a:t>NOMENCLATURE</a:t>
            </a:r>
          </a:p>
        </p:txBody>
      </p:sp>
      <p:sp>
        <p:nvSpPr>
          <p:cNvPr id="2" name="Rectangle 1"/>
          <p:cNvSpPr/>
          <p:nvPr/>
        </p:nvSpPr>
        <p:spPr>
          <a:xfrm>
            <a:off x="419099" y="583197"/>
            <a:ext cx="8220075" cy="58757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b="1" dirty="0">
                <a:latin typeface="Tw Cen MT" pitchFamily="34" charset="0"/>
              </a:rPr>
              <a:t>It would be difficult for people speaking or writing in </a:t>
            </a:r>
            <a:r>
              <a:rPr lang="en-US" b="1" dirty="0">
                <a:solidFill>
                  <a:srgbClr val="0000FF"/>
                </a:solidFill>
                <a:latin typeface="Tw Cen MT" pitchFamily="34" charset="0"/>
              </a:rPr>
              <a:t>DIFFERENT LANGUAGES</a:t>
            </a:r>
            <a:r>
              <a:rPr lang="en-US" b="1" dirty="0">
                <a:latin typeface="Tw Cen MT" pitchFamily="34" charset="0"/>
              </a:rPr>
              <a:t> to know when they are talking about the </a:t>
            </a:r>
            <a:r>
              <a:rPr lang="en-US" b="1" dirty="0">
                <a:solidFill>
                  <a:srgbClr val="0000FF"/>
                </a:solidFill>
                <a:latin typeface="Tw Cen MT" pitchFamily="34" charset="0"/>
              </a:rPr>
              <a:t>SAME ORGANISM</a:t>
            </a:r>
            <a:r>
              <a:rPr lang="en-US" b="1" dirty="0">
                <a:latin typeface="Tw Cen MT" pitchFamily="34" charset="0"/>
              </a:rPr>
              <a:t>.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81000" y="1162052"/>
            <a:ext cx="3352800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Tw Cen MT" pitchFamily="34" charset="0"/>
              </a:rPr>
              <a:t>For example : </a:t>
            </a:r>
            <a:r>
              <a:rPr lang="en-US" b="1" dirty="0">
                <a:solidFill>
                  <a:srgbClr val="663300"/>
                </a:solidFill>
                <a:latin typeface="Tw Cen MT" pitchFamily="34" charset="0"/>
              </a:rPr>
              <a:t>LION </a:t>
            </a:r>
            <a:r>
              <a:rPr lang="en-US" b="1" dirty="0">
                <a:solidFill>
                  <a:prstClr val="black"/>
                </a:solidFill>
                <a:latin typeface="Tw Cen MT" pitchFamily="34" charset="0"/>
              </a:rPr>
              <a:t>is called as 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7"/>
          <a:stretch/>
        </p:blipFill>
        <p:spPr>
          <a:xfrm>
            <a:off x="495300" y="1559958"/>
            <a:ext cx="4929198" cy="268819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1000" y="4204185"/>
            <a:ext cx="2286000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000" b="1" dirty="0">
                <a:latin typeface="Tw Cen MT" pitchFamily="34" charset="0"/>
              </a:rPr>
              <a:t>In</a:t>
            </a:r>
            <a:r>
              <a:rPr lang="en-US" sz="2000" b="1" dirty="0">
                <a:solidFill>
                  <a:srgbClr val="FF0000"/>
                </a:solidFill>
                <a:latin typeface="Tw Cen MT" pitchFamily="34" charset="0"/>
              </a:rPr>
              <a:t> Spanish : </a:t>
            </a:r>
            <a:r>
              <a:rPr lang="en-US" sz="2000" b="1" dirty="0">
                <a:latin typeface="Tw Cen MT" pitchFamily="34" charset="0"/>
              </a:rPr>
              <a:t>León</a:t>
            </a:r>
            <a:endParaRPr lang="en-US" sz="2000" dirty="0"/>
          </a:p>
        </p:txBody>
      </p:sp>
      <p:sp>
        <p:nvSpPr>
          <p:cNvPr id="16" name="Rectangle 15"/>
          <p:cNvSpPr/>
          <p:nvPr/>
        </p:nvSpPr>
        <p:spPr>
          <a:xfrm>
            <a:off x="381000" y="4480411"/>
            <a:ext cx="2286000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Tw Cen MT" pitchFamily="34" charset="0"/>
              </a:rPr>
              <a:t>In </a:t>
            </a:r>
            <a:r>
              <a:rPr lang="en-US" sz="2000" b="1" dirty="0">
                <a:solidFill>
                  <a:srgbClr val="FF0000"/>
                </a:solidFill>
                <a:latin typeface="Tw Cen MT" pitchFamily="34" charset="0"/>
              </a:rPr>
              <a:t>German :</a:t>
            </a:r>
            <a:r>
              <a:rPr lang="en-US" sz="2000" b="1" dirty="0">
                <a:solidFill>
                  <a:prstClr val="black"/>
                </a:solidFill>
                <a:latin typeface="Tw Cen MT" pitchFamily="34" charset="0"/>
              </a:rPr>
              <a:t> </a:t>
            </a:r>
            <a:r>
              <a:rPr lang="en-US" sz="2000" b="1" dirty="0" err="1">
                <a:solidFill>
                  <a:prstClr val="black"/>
                </a:solidFill>
                <a:latin typeface="Tw Cen MT" pitchFamily="34" charset="0"/>
              </a:rPr>
              <a:t>Löwe</a:t>
            </a:r>
            <a:endParaRPr lang="en-US" sz="2000" dirty="0"/>
          </a:p>
        </p:txBody>
      </p:sp>
      <p:sp>
        <p:nvSpPr>
          <p:cNvPr id="17" name="Rectangle 16"/>
          <p:cNvSpPr/>
          <p:nvPr/>
        </p:nvSpPr>
        <p:spPr>
          <a:xfrm>
            <a:off x="3241432" y="4209423"/>
            <a:ext cx="1934308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Tw Cen MT" pitchFamily="34" charset="0"/>
              </a:rPr>
              <a:t>In </a:t>
            </a:r>
            <a:r>
              <a:rPr lang="en-US" sz="2000" b="1" dirty="0">
                <a:solidFill>
                  <a:srgbClr val="FF0000"/>
                </a:solidFill>
                <a:latin typeface="Tw Cen MT" pitchFamily="34" charset="0"/>
              </a:rPr>
              <a:t>Hindi :</a:t>
            </a:r>
            <a:r>
              <a:rPr lang="en-US" sz="2000" b="1" dirty="0">
                <a:solidFill>
                  <a:prstClr val="black"/>
                </a:solidFill>
                <a:latin typeface="Tw Cen MT" pitchFamily="34" charset="0"/>
              </a:rPr>
              <a:t> </a:t>
            </a:r>
            <a:r>
              <a:rPr lang="en-US" sz="2000" b="1" dirty="0" err="1">
                <a:solidFill>
                  <a:prstClr val="black"/>
                </a:solidFill>
                <a:latin typeface="Tw Cen MT" pitchFamily="34" charset="0"/>
              </a:rPr>
              <a:t>Sher</a:t>
            </a:r>
            <a:endParaRPr lang="en-US" sz="2000" dirty="0"/>
          </a:p>
        </p:txBody>
      </p:sp>
      <p:sp>
        <p:nvSpPr>
          <p:cNvPr id="18" name="Rectangle 17"/>
          <p:cNvSpPr/>
          <p:nvPr/>
        </p:nvSpPr>
        <p:spPr>
          <a:xfrm>
            <a:off x="3241431" y="4485649"/>
            <a:ext cx="2549769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Tw Cen MT" pitchFamily="34" charset="0"/>
              </a:rPr>
              <a:t>In </a:t>
            </a:r>
            <a:r>
              <a:rPr lang="en-US" sz="2000" b="1" dirty="0">
                <a:solidFill>
                  <a:srgbClr val="FF0000"/>
                </a:solidFill>
                <a:latin typeface="Tw Cen MT" pitchFamily="34" charset="0"/>
              </a:rPr>
              <a:t>Japanese :</a:t>
            </a:r>
            <a:r>
              <a:rPr lang="en-US" sz="2000" b="1" dirty="0">
                <a:solidFill>
                  <a:prstClr val="black"/>
                </a:solidFill>
                <a:latin typeface="Tw Cen MT" pitchFamily="34" charset="0"/>
              </a:rPr>
              <a:t> </a:t>
            </a:r>
            <a:r>
              <a:rPr lang="en-US" sz="2000" b="1" dirty="0" err="1">
                <a:solidFill>
                  <a:prstClr val="black"/>
                </a:solidFill>
                <a:latin typeface="Tw Cen MT" pitchFamily="34" charset="0"/>
              </a:rPr>
              <a:t>Raion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820" y="971550"/>
            <a:ext cx="1957744" cy="28028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86" r="18598"/>
          <a:stretch/>
        </p:blipFill>
        <p:spPr>
          <a:xfrm>
            <a:off x="5525532" y="1276350"/>
            <a:ext cx="1432980" cy="25597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094"/>
          <a:stretch/>
        </p:blipFill>
        <p:spPr>
          <a:xfrm>
            <a:off x="0" y="1152525"/>
            <a:ext cx="9144000" cy="4014787"/>
          </a:xfrm>
          <a:prstGeom prst="rect">
            <a:avLst/>
          </a:prstGeom>
        </p:spPr>
      </p:pic>
      <p:pic>
        <p:nvPicPr>
          <p:cNvPr id="1026" name="Picture 2" descr="http://static.wixstatic.com/media/1f1e80_d47fa238080b49f6adc07f825ca599da~mv2.gif_srz_329_318_85_22_0.50_1.20_0.00_gif_srz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626" y="895350"/>
            <a:ext cx="2152735" cy="208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760" y="1257841"/>
            <a:ext cx="2045040" cy="2516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75" y="971550"/>
            <a:ext cx="1960622" cy="288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8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5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5" grpId="0"/>
      <p:bldP spid="16" grpId="0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51673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3"/>
          <a:stretch/>
        </p:blipFill>
        <p:spPr>
          <a:xfrm>
            <a:off x="0" y="-11906"/>
            <a:ext cx="9144000" cy="51673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0" t="1111" r="14225" b="1111"/>
          <a:stretch/>
        </p:blipFill>
        <p:spPr>
          <a:xfrm>
            <a:off x="2956278" y="139038"/>
            <a:ext cx="3231444" cy="4555722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52400" y="590550"/>
            <a:ext cx="3200400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Tw Cen MT" pitchFamily="34" charset="0"/>
              </a:rPr>
              <a:t>For example : The scientific name of LION is Panthera leo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8" r="15639"/>
          <a:stretch/>
        </p:blipFill>
        <p:spPr>
          <a:xfrm>
            <a:off x="342900" y="1236881"/>
            <a:ext cx="2945876" cy="359361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95013" y="3640317"/>
            <a:ext cx="29954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w Cen MT" pitchFamily="34" charset="0"/>
              </a:rPr>
              <a:t>The </a:t>
            </a:r>
            <a:r>
              <a:rPr lang="en-US" b="1" i="1" dirty="0">
                <a:solidFill>
                  <a:srgbClr val="66FF99"/>
                </a:solidFill>
                <a:latin typeface="Calisto MT" pitchFamily="18" charset="0"/>
              </a:rPr>
              <a:t>Scientific Name </a:t>
            </a:r>
            <a:r>
              <a:rPr lang="en-US" b="1" dirty="0">
                <a:solidFill>
                  <a:schemeClr val="bg1"/>
                </a:solidFill>
                <a:latin typeface="Tw Cen MT" pitchFamily="34" charset="0"/>
              </a:rPr>
              <a:t>for an organism is </a:t>
            </a:r>
            <a:r>
              <a:rPr lang="en-US" b="1" i="1" dirty="0">
                <a:solidFill>
                  <a:srgbClr val="FF99FF"/>
                </a:solidFill>
                <a:latin typeface="Calisto MT" pitchFamily="18" charset="0"/>
              </a:rPr>
              <a:t>Unique</a:t>
            </a:r>
            <a:r>
              <a:rPr lang="en-US" b="1" dirty="0">
                <a:solidFill>
                  <a:srgbClr val="FF99FF"/>
                </a:solidFill>
                <a:latin typeface="Calisto MT" pitchFamily="18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Tw Cen MT" pitchFamily="34" charset="0"/>
              </a:rPr>
              <a:t>and thus  </a:t>
            </a:r>
            <a:r>
              <a:rPr lang="en-US" b="1" i="1" dirty="0">
                <a:solidFill>
                  <a:srgbClr val="66FFFF"/>
                </a:solidFill>
                <a:latin typeface="Calisto MT" pitchFamily="18" charset="0"/>
              </a:rPr>
              <a:t>Can Be Used To Identify It Anywhere In The World</a:t>
            </a:r>
            <a:r>
              <a:rPr lang="en-US" b="1" i="1" dirty="0">
                <a:solidFill>
                  <a:schemeClr val="bg1"/>
                </a:solidFill>
                <a:latin typeface="Calisto MT" pitchFamily="18" charset="0"/>
              </a:rPr>
              <a:t>.</a:t>
            </a:r>
            <a:r>
              <a:rPr lang="en-US" b="1" dirty="0">
                <a:solidFill>
                  <a:schemeClr val="bg1"/>
                </a:solidFill>
                <a:latin typeface="Tw Cen MT" pitchFamily="34" charset="0"/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9" t="277" r="21637" b="45880"/>
          <a:stretch/>
        </p:blipFill>
        <p:spPr>
          <a:xfrm>
            <a:off x="4782179" y="3187038"/>
            <a:ext cx="1157036" cy="1188720"/>
          </a:xfrm>
          <a:prstGeom prst="ellipse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41"/>
          <a:stretch/>
        </p:blipFill>
        <p:spPr>
          <a:xfrm>
            <a:off x="5715000" y="2434336"/>
            <a:ext cx="1219692" cy="1188720"/>
          </a:xfrm>
          <a:prstGeom prst="ellipse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2"/>
          <a:stretch/>
        </p:blipFill>
        <p:spPr>
          <a:xfrm>
            <a:off x="6096000" y="1284102"/>
            <a:ext cx="1241624" cy="1188720"/>
          </a:xfrm>
          <a:prstGeom prst="ellipse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9" t="1111" r="29757" b="42708"/>
          <a:stretch/>
        </p:blipFill>
        <p:spPr>
          <a:xfrm>
            <a:off x="5836753" y="97601"/>
            <a:ext cx="1149832" cy="1189200"/>
          </a:xfrm>
          <a:prstGeom prst="ellipse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59"/>
          <a:stretch/>
        </p:blipFill>
        <p:spPr>
          <a:xfrm>
            <a:off x="0" y="0"/>
            <a:ext cx="9144000" cy="516731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1000" y="205085"/>
            <a:ext cx="2780729" cy="461665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gradFill>
                  <a:gsLst>
                    <a:gs pos="32000">
                      <a:srgbClr val="FFFF00"/>
                    </a:gs>
                    <a:gs pos="84000">
                      <a:srgbClr val="FF00FF"/>
                    </a:gs>
                  </a:gsLst>
                  <a:lin ang="5400000" scaled="0"/>
                </a:gradFill>
                <a:latin typeface="Futura Md BT" pitchFamily="34" charset="0"/>
              </a:rPr>
              <a:t>NOMENCLATURE</a:t>
            </a:r>
          </a:p>
        </p:txBody>
      </p:sp>
      <p:sp>
        <p:nvSpPr>
          <p:cNvPr id="2" name="Rectangle 1"/>
          <p:cNvSpPr/>
          <p:nvPr/>
        </p:nvSpPr>
        <p:spPr>
          <a:xfrm>
            <a:off x="50800" y="3105150"/>
            <a:ext cx="2803878" cy="150810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/>
            <a:r>
              <a:rPr lang="en-US" b="1" dirty="0">
                <a:solidFill>
                  <a:srgbClr val="FFFF00"/>
                </a:solidFill>
                <a:latin typeface="Tw Cen MT" pitchFamily="34" charset="0"/>
              </a:rPr>
              <a:t>This problem was resolved by agreeing upon a </a:t>
            </a:r>
            <a:r>
              <a:rPr lang="en-US" sz="2000" b="1" i="1" dirty="0">
                <a:solidFill>
                  <a:srgbClr val="66FF99"/>
                </a:solidFill>
                <a:latin typeface="Calisto MT" pitchFamily="18" charset="0"/>
              </a:rPr>
              <a:t>‘Scientific Name’</a:t>
            </a:r>
            <a:r>
              <a:rPr lang="en-US" b="1" dirty="0">
                <a:solidFill>
                  <a:srgbClr val="66FF99"/>
                </a:solidFill>
                <a:latin typeface="Tw Cen MT" pitchFamily="34" charset="0"/>
              </a:rPr>
              <a:t> </a:t>
            </a:r>
            <a:r>
              <a:rPr lang="en-US" b="1" dirty="0">
                <a:solidFill>
                  <a:srgbClr val="FFFF00"/>
                </a:solidFill>
                <a:latin typeface="Tw Cen MT" pitchFamily="34" charset="0"/>
              </a:rPr>
              <a:t>for organisms that would be used the world over. 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50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6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xit" presetSubtype="26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barn(in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4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43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46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49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6" grpId="0"/>
      <p:bldP spid="2" grpId="0"/>
      <p:bldP spid="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516731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1000" y="205085"/>
            <a:ext cx="2780729" cy="461665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gradFill>
                  <a:gsLst>
                    <a:gs pos="32000">
                      <a:srgbClr val="9900CC"/>
                    </a:gs>
                    <a:gs pos="84000">
                      <a:srgbClr val="800000"/>
                    </a:gs>
                  </a:gsLst>
                  <a:lin ang="5400000" scaled="0"/>
                </a:gradFill>
                <a:latin typeface="Futura Md BT" pitchFamily="34" charset="0"/>
              </a:rPr>
              <a:t>NOMENCLATURE</a:t>
            </a:r>
          </a:p>
        </p:txBody>
      </p:sp>
      <p:sp>
        <p:nvSpPr>
          <p:cNvPr id="2" name="Rectangle 1"/>
          <p:cNvSpPr/>
          <p:nvPr/>
        </p:nvSpPr>
        <p:spPr>
          <a:xfrm>
            <a:off x="400754" y="621905"/>
            <a:ext cx="8257471" cy="7078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/>
            <a:r>
              <a:rPr lang="en-US" b="1" dirty="0">
                <a:solidFill>
                  <a:prstClr val="black"/>
                </a:solidFill>
                <a:latin typeface="Tw Cen MT" pitchFamily="34" charset="0"/>
              </a:rPr>
              <a:t>The system of scientific naming or nomenclature we use today was introduced by </a:t>
            </a:r>
            <a:r>
              <a:rPr lang="en-US" sz="2200" b="1" i="1" dirty="0" err="1">
                <a:solidFill>
                  <a:srgbClr val="0000FF"/>
                </a:solidFill>
                <a:latin typeface="Calisto MT" pitchFamily="18" charset="0"/>
              </a:rPr>
              <a:t>Carolus</a:t>
            </a:r>
            <a:r>
              <a:rPr lang="en-US" sz="2200" b="1" i="1" dirty="0">
                <a:solidFill>
                  <a:srgbClr val="0000FF"/>
                </a:solidFill>
                <a:latin typeface="Calisto MT" pitchFamily="18" charset="0"/>
              </a:rPr>
              <a:t> Linnaeus </a:t>
            </a:r>
            <a:r>
              <a:rPr lang="en-US" b="1" dirty="0">
                <a:solidFill>
                  <a:prstClr val="black"/>
                </a:solidFill>
                <a:latin typeface="Tw Cen MT" pitchFamily="34" charset="0"/>
              </a:rPr>
              <a:t>in the </a:t>
            </a:r>
            <a:r>
              <a:rPr lang="en-US" b="1" dirty="0">
                <a:solidFill>
                  <a:srgbClr val="FF0066"/>
                </a:solidFill>
                <a:latin typeface="Calisto MT" pitchFamily="18" charset="0"/>
              </a:rPr>
              <a:t>Eighteenth Century</a:t>
            </a:r>
            <a:r>
              <a:rPr lang="en-US" b="1" dirty="0">
                <a:solidFill>
                  <a:prstClr val="black"/>
                </a:solidFill>
                <a:latin typeface="Tw Cen MT" pitchFamily="34" charset="0"/>
              </a:rPr>
              <a:t>. 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13960"/>
            <a:ext cx="4595447" cy="382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1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516731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1000" y="205085"/>
            <a:ext cx="2780729" cy="461665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gradFill>
                  <a:gsLst>
                    <a:gs pos="32000">
                      <a:srgbClr val="9900CC"/>
                    </a:gs>
                    <a:gs pos="84000">
                      <a:srgbClr val="800000"/>
                    </a:gs>
                  </a:gsLst>
                  <a:lin ang="5400000" scaled="0"/>
                </a:gradFill>
                <a:latin typeface="Futura Md BT" pitchFamily="34" charset="0"/>
              </a:rPr>
              <a:t>NOMENCLATURE</a:t>
            </a:r>
          </a:p>
        </p:txBody>
      </p:sp>
      <p:sp>
        <p:nvSpPr>
          <p:cNvPr id="2" name="Rectangle 1"/>
          <p:cNvSpPr/>
          <p:nvPr/>
        </p:nvSpPr>
        <p:spPr>
          <a:xfrm>
            <a:off x="3161730" y="1279089"/>
            <a:ext cx="2096070" cy="258532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Tw Cen MT" pitchFamily="34" charset="0"/>
              </a:rPr>
              <a:t>The </a:t>
            </a:r>
            <a:r>
              <a:rPr lang="en-US" b="1" dirty="0">
                <a:solidFill>
                  <a:srgbClr val="FF0000"/>
                </a:solidFill>
                <a:latin typeface="Tw Cen MT" pitchFamily="34" charset="0"/>
              </a:rPr>
              <a:t>SCIENTIFIC NAME</a:t>
            </a:r>
            <a:r>
              <a:rPr lang="en-US" b="1" dirty="0">
                <a:solidFill>
                  <a:prstClr val="black"/>
                </a:solidFill>
                <a:latin typeface="Tw Cen MT" pitchFamily="34" charset="0"/>
              </a:rPr>
              <a:t> of an organism is the result of the </a:t>
            </a:r>
            <a:r>
              <a:rPr lang="en-US" b="1" dirty="0">
                <a:solidFill>
                  <a:srgbClr val="9900CC"/>
                </a:solidFill>
                <a:latin typeface="Tw Cen MT" pitchFamily="34" charset="0"/>
              </a:rPr>
              <a:t>PROCESS OF CLASSIFICATION </a:t>
            </a:r>
            <a:r>
              <a:rPr lang="en-US" b="1" dirty="0">
                <a:solidFill>
                  <a:prstClr val="black"/>
                </a:solidFill>
                <a:latin typeface="Tw Cen MT" pitchFamily="34" charset="0"/>
              </a:rPr>
              <a:t>which puts it along with the organisms it is most related to.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0082"/>
            <a:ext cx="3035300" cy="4507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0" y="670560"/>
            <a:ext cx="3746500" cy="4495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508" y="490524"/>
            <a:ext cx="1710369" cy="8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34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3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050"/>
        </a:solidFill>
      </a:spPr>
      <a:bodyPr anchor="ctr"/>
      <a:lstStyle>
        <a:defPPr algn="ctr" fontAlgn="auto">
          <a:spcBef>
            <a:spcPts val="0"/>
          </a:spcBef>
          <a:spcAft>
            <a:spcPts val="0"/>
          </a:spcAft>
          <a:defRPr sz="2000" dirty="0">
            <a:solidFill>
              <a:schemeClr val="accent2">
                <a:lumMod val="50000"/>
              </a:schemeClr>
            </a:solidFill>
            <a:latin typeface="Bookman Old Style" pitchFamily="18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10276</TotalTime>
  <Words>741</Words>
  <Application>Microsoft Office PowerPoint</Application>
  <PresentationFormat>On-screen Show (16:9)</PresentationFormat>
  <Paragraphs>106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Bookman Old Style</vt:lpstr>
      <vt:lpstr>Calibri</vt:lpstr>
      <vt:lpstr>Calisto MT</vt:lpstr>
      <vt:lpstr>Comic Sans MS</vt:lpstr>
      <vt:lpstr>Futura Md BT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Debashish Nath</cp:lastModifiedBy>
  <cp:revision>961</cp:revision>
  <cp:lastPrinted>2024-01-23T12:17:39Z</cp:lastPrinted>
  <dcterms:created xsi:type="dcterms:W3CDTF">2013-07-31T12:47:49Z</dcterms:created>
  <dcterms:modified xsi:type="dcterms:W3CDTF">2024-01-23T12:17:39Z</dcterms:modified>
</cp:coreProperties>
</file>